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23" r:id="rId2"/>
    <p:sldId id="316" r:id="rId3"/>
    <p:sldId id="317" r:id="rId4"/>
    <p:sldId id="286" r:id="rId5"/>
    <p:sldId id="318" r:id="rId6"/>
    <p:sldId id="320" r:id="rId7"/>
    <p:sldId id="319" r:id="rId8"/>
    <p:sldId id="322" r:id="rId9"/>
    <p:sldId id="289" r:id="rId10"/>
    <p:sldId id="321" r:id="rId11"/>
    <p:sldId id="300" r:id="rId12"/>
    <p:sldId id="292" r:id="rId13"/>
    <p:sldId id="301" r:id="rId14"/>
  </p:sldIdLst>
  <p:sldSz cx="9144000" cy="6858000" type="screen4x3"/>
  <p:notesSz cx="6858000" cy="9947275"/>
  <p:custDataLst>
    <p:tags r:id="rId17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3973AD"/>
    <a:srgbClr val="F8FAFE"/>
    <a:srgbClr val="F5F8FD"/>
    <a:srgbClr val="ECF2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6378" autoAdjust="0"/>
    <p:restoredTop sz="94660"/>
  </p:normalViewPr>
  <p:slideViewPr>
    <p:cSldViewPr>
      <p:cViewPr>
        <p:scale>
          <a:sx n="110" d="100"/>
          <a:sy n="110" d="100"/>
        </p:scale>
        <p:origin x="-60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FC91300-C5E5-4F7A-9D44-529BF3F7766A}" type="datetimeFigureOut">
              <a:rPr lang="ru-RU"/>
              <a:pPr>
                <a:defRPr/>
              </a:pPr>
              <a:t>15.02.2013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FF5B4D3-57A5-467C-A205-9648CA73F1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9931253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4A5FC38-8A11-4E8D-9DCB-7C60A93B9462}" type="datetimeFigureOut">
              <a:rPr lang="ru-RU"/>
              <a:pPr>
                <a:defRPr/>
              </a:pPr>
              <a:t>15.02.2013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FF7964A-5524-4103-A0AC-895151ADD9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834768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6388" name="Нижний колонтитул 3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/>
          </a:p>
        </p:txBody>
      </p:sp>
      <p:sp>
        <p:nvSpPr>
          <p:cNvPr id="16389" name="Номер слайда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1D222FA-37C5-4585-8D6F-3672F9CD7339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381FDBF-BB0B-4AA5-8294-347E1D8E3053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ru-RU"/>
          </a:p>
        </p:txBody>
      </p:sp>
      <p:sp>
        <p:nvSpPr>
          <p:cNvPr id="25605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5992406-7DEA-4A9D-B11C-6F5129D263CF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ru-RU"/>
          </a:p>
        </p:txBody>
      </p:sp>
      <p:sp>
        <p:nvSpPr>
          <p:cNvPr id="26629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765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9CFAF30-28F1-46FF-B476-FACEB4A98F82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ru-RU"/>
          </a:p>
        </p:txBody>
      </p:sp>
      <p:sp>
        <p:nvSpPr>
          <p:cNvPr id="27653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8098315-3CDD-453C-B10C-73950BC24E51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ru-RU"/>
          </a:p>
        </p:txBody>
      </p:sp>
      <p:sp>
        <p:nvSpPr>
          <p:cNvPr id="28677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C085CF6-6D9B-431D-88A4-367744660B00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/>
          </a:p>
        </p:txBody>
      </p:sp>
      <p:sp>
        <p:nvSpPr>
          <p:cNvPr id="17413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2B124ED-CD37-4A07-A89F-7BD0D1F5B5D7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/>
          </a:p>
        </p:txBody>
      </p:sp>
      <p:sp>
        <p:nvSpPr>
          <p:cNvPr id="18437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E0834C1-404B-48BE-8483-4CA3FD4E3242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/>
          </a:p>
        </p:txBody>
      </p:sp>
      <p:sp>
        <p:nvSpPr>
          <p:cNvPr id="19461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F4E3EBF-C6BE-4BA5-B5C3-2880E435B808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ru-RU"/>
          </a:p>
        </p:txBody>
      </p:sp>
      <p:sp>
        <p:nvSpPr>
          <p:cNvPr id="20485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6B74F5C-1D63-46F4-BF3D-4DED1B8CD413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/>
          </a:p>
        </p:txBody>
      </p:sp>
      <p:sp>
        <p:nvSpPr>
          <p:cNvPr id="21509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3255CA2-FBF2-46E3-AFE7-20F9892F8098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/>
          </a:p>
        </p:txBody>
      </p:sp>
      <p:sp>
        <p:nvSpPr>
          <p:cNvPr id="22533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8E55A4D-28EB-4D53-8B7D-FB109310B7CC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ru-RU"/>
          </a:p>
        </p:txBody>
      </p:sp>
      <p:sp>
        <p:nvSpPr>
          <p:cNvPr id="23557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8A1E91D-38E3-4423-B7A5-5C8E4AEC148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ru-RU"/>
          </a:p>
        </p:txBody>
      </p:sp>
      <p:sp>
        <p:nvSpPr>
          <p:cNvPr id="24581" name="Нижний колонтитул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B3AD6-515E-4579-99CA-FBC8FF897DF9}" type="datetime1">
              <a:rPr lang="ru-RU"/>
              <a:pPr>
                <a:defRPr/>
              </a:pPr>
              <a:t>15.02.2013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2A42B-C947-49F7-9A2C-40BFB58661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5287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71120-640C-42E9-A52E-3D1A2E6E3A4E}" type="datetime1">
              <a:rPr lang="ru-RU"/>
              <a:pPr>
                <a:defRPr/>
              </a:pPr>
              <a:t>15.02.2013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73675-161D-4DA1-9EE8-6F39CD3F41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500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1C195-D894-4B1A-B999-89C16796444D}" type="datetime1">
              <a:rPr lang="ru-RU"/>
              <a:pPr>
                <a:defRPr/>
              </a:pPr>
              <a:t>15.02.2013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65466-06CC-4361-BF6D-75F329DBD5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07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B750E-BEC9-4BF2-B76C-5F6FC599693F}" type="datetime1">
              <a:rPr lang="ru-RU"/>
              <a:pPr>
                <a:defRPr/>
              </a:pPr>
              <a:t>15.02.2013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717B9-AB88-45DC-B0E2-E4A446F3D0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6596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B6102-9563-4E38-B7A5-45542D3B078E}" type="datetime1">
              <a:rPr lang="ru-RU"/>
              <a:pPr>
                <a:defRPr/>
              </a:pPr>
              <a:t>15.02.2013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C4EF9-41CA-40B5-BD48-A341E851D9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148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1CBD3-584F-457A-91EB-B59DB5848DF5}" type="datetime1">
              <a:rPr lang="ru-RU"/>
              <a:pPr>
                <a:defRPr/>
              </a:pPr>
              <a:t>15.02.2013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5C9F9-B864-46F9-A4BA-91670C2C22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902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EC46E-9C5A-402E-9F1F-AD02461E3BA2}" type="datetime1">
              <a:rPr lang="ru-RU"/>
              <a:pPr>
                <a:defRPr/>
              </a:pPr>
              <a:t>15.02.2013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D1D25-93C5-4EC8-921D-62AF9DA305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8085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2AA977-6A06-446F-A286-67617DB7DDF2}" type="datetime1">
              <a:rPr lang="ru-RU"/>
              <a:pPr>
                <a:defRPr/>
              </a:pPr>
              <a:t>15.02.2013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24048-9CBF-4F86-A4AC-34CFA9573B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7403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76709-8AC3-4DEE-AE8C-BB7EE3EDB992}" type="datetime1">
              <a:rPr lang="ru-RU"/>
              <a:pPr>
                <a:defRPr/>
              </a:pPr>
              <a:t>15.02.2013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B685D-411A-46D7-9E19-0D5C2469DE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5681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619DC-45A4-4ABE-87E5-071E7ECBB24D}" type="datetime1">
              <a:rPr lang="ru-RU"/>
              <a:pPr>
                <a:defRPr/>
              </a:pPr>
              <a:t>15.02.2013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43940-1636-4A75-8BD4-047E508FD9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1592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CCFB5-BE2F-4E99-912B-66D3C60D8CD7}" type="datetime1">
              <a:rPr lang="ru-RU"/>
              <a:pPr>
                <a:defRPr/>
              </a:pPr>
              <a:t>15.02.2013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852E2D-AC93-42C3-9F2A-3008B27B2F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8559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5A681FB-511A-4ED2-96CF-2518973AD6ED}" type="datetime1">
              <a:rPr lang="ru-RU"/>
              <a:pPr>
                <a:defRPr/>
              </a:pPr>
              <a:t>15.02.2013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694B476-4987-47EC-83CE-9145E85676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1187450" y="2349500"/>
            <a:ext cx="7416800" cy="1800225"/>
          </a:xfrm>
        </p:spPr>
        <p:txBody>
          <a:bodyPr anchor="t"/>
          <a:lstStyle/>
          <a:p>
            <a:pPr algn="l">
              <a:lnSpc>
                <a:spcPts val="2700"/>
              </a:lnSpc>
            </a:pPr>
            <a:r>
              <a:rPr lang="ru-RU" sz="2300" dirty="0" smtClean="0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Реализации Проекта </a:t>
            </a:r>
            <a:r>
              <a:rPr lang="ru-RU" sz="2300" dirty="0" smtClean="0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«1-е </a:t>
            </a:r>
            <a:r>
              <a:rPr lang="ru-RU" sz="2300" dirty="0" err="1" smtClean="0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Инномпийские</a:t>
            </a:r>
            <a:r>
              <a:rPr lang="ru-RU" sz="2300" dirty="0" smtClean="0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 веб-игры </a:t>
            </a:r>
            <a:r>
              <a:rPr lang="en-US" sz="2300" dirty="0" smtClean="0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INNOBALL 2014</a:t>
            </a:r>
            <a:r>
              <a:rPr lang="ru-RU" sz="2300" dirty="0" smtClean="0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»</a:t>
            </a:r>
            <a:endParaRPr lang="ru-RU" sz="2300" dirty="0" smtClean="0">
              <a:solidFill>
                <a:schemeClr val="accent2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450" y="5732463"/>
            <a:ext cx="7345363" cy="792162"/>
          </a:xfrm>
        </p:spPr>
        <p:txBody>
          <a:bodyPr rtlCol="0">
            <a:noAutofit/>
          </a:bodyPr>
          <a:lstStyle/>
          <a:p>
            <a:pPr algn="l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500" dirty="0">
              <a:solidFill>
                <a:srgbClr val="0070C0"/>
              </a:solidFill>
              <a:latin typeface="Tahoma" pitchFamily="34" charset="0"/>
              <a:ea typeface="+mj-ea"/>
              <a:cs typeface="Tahoma" pitchFamily="34" charset="0"/>
            </a:endParaRPr>
          </a:p>
          <a:p>
            <a:pPr algn="l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500" dirty="0" smtClean="0">
                <a:solidFill>
                  <a:srgbClr val="0070C0"/>
                </a:solidFill>
                <a:latin typeface="Tahoma" pitchFamily="34" charset="0"/>
                <a:ea typeface="+mj-ea"/>
                <a:cs typeface="Tahoma" pitchFamily="34" charset="0"/>
              </a:rPr>
              <a:t>Направление «Социальные проекты»</a:t>
            </a:r>
          </a:p>
          <a:p>
            <a:pPr algn="l" fontAlgn="auto">
              <a:lnSpc>
                <a:spcPts val="7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500" dirty="0" smtClean="0">
              <a:solidFill>
                <a:srgbClr val="0070C0"/>
              </a:solidFill>
              <a:latin typeface="Tahoma" pitchFamily="34" charset="0"/>
              <a:ea typeface="+mj-ea"/>
              <a:cs typeface="Tahoma" pitchFamily="34" charset="0"/>
            </a:endParaRPr>
          </a:p>
          <a:p>
            <a:pPr algn="l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500" dirty="0" smtClean="0">
                <a:solidFill>
                  <a:srgbClr val="0070C0"/>
                </a:solidFill>
                <a:latin typeface="Tahoma" pitchFamily="34" charset="0"/>
                <a:ea typeface="+mj-ea"/>
                <a:cs typeface="Tahoma" pitchFamily="34" charset="0"/>
              </a:rPr>
              <a:t>Дата </a:t>
            </a:r>
            <a:r>
              <a:rPr lang="en-US" sz="1500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15</a:t>
            </a:r>
            <a:r>
              <a:rPr lang="ru-RU" sz="1500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.</a:t>
            </a:r>
            <a:r>
              <a:rPr lang="en-US" sz="1500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02</a:t>
            </a:r>
            <a:r>
              <a:rPr lang="ru-RU" sz="1500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.1</a:t>
            </a:r>
            <a:r>
              <a:rPr lang="en-US" sz="1500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3</a:t>
            </a:r>
            <a:r>
              <a:rPr lang="ru-RU" sz="1500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1500" dirty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г.</a:t>
            </a:r>
          </a:p>
          <a:p>
            <a:pPr algn="l"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500" dirty="0">
              <a:solidFill>
                <a:srgbClr val="0070C0"/>
              </a:solidFill>
              <a:latin typeface="Tahoma" pitchFamily="34" charset="0"/>
              <a:ea typeface="+mj-ea"/>
              <a:cs typeface="Tahoma" pitchFamily="34" charset="0"/>
            </a:endParaRPr>
          </a:p>
        </p:txBody>
      </p:sp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74638"/>
            <a:ext cx="2166937" cy="85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1187450" y="1844675"/>
            <a:ext cx="7416800" cy="431800"/>
          </a:xfrm>
          <a:prstGeom prst="rect">
            <a:avLst/>
          </a:prstGeom>
        </p:spPr>
        <p:txBody>
          <a:bodyPr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r>
              <a:rPr lang="ru-RU" sz="2600" dirty="0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М</a:t>
            </a:r>
            <a:r>
              <a:rPr lang="ru-RU" sz="2600" dirty="0" smtClean="0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еморандум</a:t>
            </a:r>
            <a:endParaRPr lang="ru-RU" sz="2600" dirty="0">
              <a:solidFill>
                <a:schemeClr val="accent2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Текст 3"/>
          <p:cNvSpPr txBox="1">
            <a:spLocks/>
          </p:cNvSpPr>
          <p:nvPr/>
        </p:nvSpPr>
        <p:spPr bwMode="auto">
          <a:xfrm>
            <a:off x="1476375" y="260350"/>
            <a:ext cx="7343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None/>
            </a:pPr>
            <a:endParaRPr lang="ru-RU" sz="100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388350" y="6356350"/>
            <a:ext cx="298450" cy="365125"/>
          </a:xfrm>
        </p:spPr>
        <p:txBody>
          <a:bodyPr/>
          <a:lstStyle/>
          <a:p>
            <a:pPr>
              <a:defRPr/>
            </a:pPr>
            <a:fld id="{0E98BC51-0EF8-4FAA-AF8C-BD33BDEE5251}" type="slidenum">
              <a:rPr lang="ru-RU" sz="1000" b="1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>
                <a:defRPr/>
              </a:pPr>
              <a:t>10</a:t>
            </a:fld>
            <a:endParaRPr lang="ru-RU" sz="1000" b="1" dirty="0">
              <a:solidFill>
                <a:schemeClr val="bg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95288" y="620713"/>
            <a:ext cx="8280400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Текст 3"/>
          <p:cNvSpPr txBox="1">
            <a:spLocks/>
          </p:cNvSpPr>
          <p:nvPr/>
        </p:nvSpPr>
        <p:spPr>
          <a:xfrm>
            <a:off x="379413" y="6381750"/>
            <a:ext cx="7054850" cy="3603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ts val="1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1000">
                <a:solidFill>
                  <a:srgbClr val="7F7F7F"/>
                </a:solidFill>
                <a:latin typeface="Tahoma" pitchFamily="34" charset="0"/>
                <a:cs typeface="Tahoma" pitchFamily="34" charset="0"/>
              </a:rPr>
              <a:t>Направление «Социальные Проекты»</a:t>
            </a:r>
          </a:p>
          <a:p>
            <a:pPr>
              <a:lnSpc>
                <a:spcPts val="1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1000">
                <a:solidFill>
                  <a:srgbClr val="7F7F7F"/>
                </a:solidFill>
                <a:latin typeface="Tahoma" pitchFamily="34" charset="0"/>
                <a:cs typeface="Tahoma" pitchFamily="34" charset="0"/>
              </a:rPr>
              <a:t>Первичная экспертиза Проекта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endParaRPr lang="ru-RU" sz="1000">
              <a:solidFill>
                <a:srgbClr val="7F7F7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270" name="Заголовок 1"/>
          <p:cNvSpPr>
            <a:spLocks noGrp="1"/>
          </p:cNvSpPr>
          <p:nvPr>
            <p:ph type="title"/>
          </p:nvPr>
        </p:nvSpPr>
        <p:spPr>
          <a:xfrm>
            <a:off x="1693044" y="692150"/>
            <a:ext cx="6983412" cy="288925"/>
          </a:xfrm>
        </p:spPr>
        <p:txBody>
          <a:bodyPr/>
          <a:lstStyle/>
          <a:p>
            <a:pPr algn="l"/>
            <a:r>
              <a:rPr lang="ru-RU" sz="1800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Финансово-Экономические показатели </a:t>
            </a:r>
            <a:r>
              <a:rPr lang="ru-RU" sz="1800" dirty="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Проекта</a:t>
            </a:r>
            <a:endParaRPr lang="ru-RU" sz="1800" dirty="0" smtClean="0">
              <a:solidFill>
                <a:srgbClr val="0070C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0" name="Текст 3"/>
          <p:cNvSpPr txBox="1">
            <a:spLocks/>
          </p:cNvSpPr>
          <p:nvPr/>
        </p:nvSpPr>
        <p:spPr>
          <a:xfrm>
            <a:off x="1620838" y="188913"/>
            <a:ext cx="7054850" cy="4318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ts val="12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1000">
                <a:solidFill>
                  <a:srgbClr val="3973AD"/>
                </a:solidFill>
                <a:latin typeface="Tahoma" pitchFamily="34" charset="0"/>
                <a:cs typeface="Tahoma" pitchFamily="34" charset="0"/>
              </a:rPr>
              <a:t>Меморандум</a:t>
            </a:r>
          </a:p>
          <a:p>
            <a:pPr marL="0" lvl="1">
              <a:spcBef>
                <a:spcPct val="20000"/>
              </a:spcBef>
              <a:buClr>
                <a:srgbClr val="3366CC"/>
              </a:buClr>
              <a:buFont typeface="Arial" charset="0"/>
              <a:buNone/>
            </a:pPr>
            <a:r>
              <a:rPr lang="ru-RU" sz="1000">
                <a:solidFill>
                  <a:srgbClr val="3973AD"/>
                </a:solidFill>
                <a:latin typeface="Tahoma" pitchFamily="34" charset="0"/>
                <a:cs typeface="Tahoma" pitchFamily="34" charset="0"/>
              </a:rPr>
              <a:t>Реализация Проекта «Название Проекта»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endParaRPr lang="ru-RU" sz="100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1127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12713"/>
            <a:ext cx="129540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5" name="Таблица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1174623"/>
              </p:ext>
            </p:extLst>
          </p:nvPr>
        </p:nvGraphicFramePr>
        <p:xfrm>
          <a:off x="178818" y="2091370"/>
          <a:ext cx="4321174" cy="2951164"/>
        </p:xfrm>
        <a:graphic>
          <a:graphicData uri="http://schemas.openxmlformats.org/drawingml/2006/table">
            <a:tbl>
              <a:tblPr/>
              <a:tblGrid>
                <a:gridCol w="766734"/>
                <a:gridCol w="301002"/>
                <a:gridCol w="549147"/>
                <a:gridCol w="528425"/>
                <a:gridCol w="549147"/>
                <a:gridCol w="549147"/>
                <a:gridCol w="528425"/>
                <a:gridCol w="549147"/>
              </a:tblGrid>
              <a:tr h="456365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БЮДЖЕТ ДОХОДОВ И РАСХОДОВ</a:t>
                      </a: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Всего</a:t>
                      </a: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3 </a:t>
                      </a:r>
                      <a:r>
                        <a:rPr lang="ru-RU" sz="700" b="1" i="0" u="none" strike="noStrike" dirty="0" err="1">
                          <a:solidFill>
                            <a:srgbClr val="FFFFFF"/>
                          </a:solidFill>
                          <a:latin typeface="Tahoma"/>
                        </a:rPr>
                        <a:t>кв-л</a:t>
                      </a:r>
                      <a:r>
                        <a:rPr lang="ru-RU" sz="7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 2011</a:t>
                      </a: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4 </a:t>
                      </a:r>
                      <a:r>
                        <a:rPr lang="ru-RU" sz="700" b="1" i="0" u="none" strike="noStrike" dirty="0" err="1">
                          <a:solidFill>
                            <a:srgbClr val="FFFFFF"/>
                          </a:solidFill>
                          <a:latin typeface="Tahoma"/>
                        </a:rPr>
                        <a:t>кв-л</a:t>
                      </a:r>
                      <a:r>
                        <a:rPr lang="ru-RU" sz="7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 2011</a:t>
                      </a: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1 </a:t>
                      </a:r>
                      <a:r>
                        <a:rPr lang="ru-RU" sz="700" b="1" i="0" u="none" strike="noStrike" dirty="0" err="1">
                          <a:solidFill>
                            <a:srgbClr val="FFFFFF"/>
                          </a:solidFill>
                          <a:latin typeface="Tahoma"/>
                        </a:rPr>
                        <a:t>кв-л</a:t>
                      </a:r>
                      <a:r>
                        <a:rPr lang="ru-RU" sz="7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 2012</a:t>
                      </a: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2 </a:t>
                      </a:r>
                      <a:r>
                        <a:rPr lang="ru-RU" sz="700" b="1" i="0" u="none" strike="noStrike" dirty="0" err="1">
                          <a:solidFill>
                            <a:srgbClr val="FFFFFF"/>
                          </a:solidFill>
                          <a:latin typeface="Tahoma"/>
                        </a:rPr>
                        <a:t>кв-л</a:t>
                      </a:r>
                      <a:r>
                        <a:rPr lang="ru-RU" sz="7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 2012</a:t>
                      </a: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3 </a:t>
                      </a:r>
                      <a:r>
                        <a:rPr lang="ru-RU" sz="700" b="1" i="0" u="none" strike="noStrike" dirty="0" err="1">
                          <a:solidFill>
                            <a:srgbClr val="FFFFFF"/>
                          </a:solidFill>
                          <a:latin typeface="Tahoma"/>
                        </a:rPr>
                        <a:t>кв-л</a:t>
                      </a:r>
                      <a:r>
                        <a:rPr lang="ru-RU" sz="7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 2012</a:t>
                      </a: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4 </a:t>
                      </a:r>
                      <a:r>
                        <a:rPr lang="ru-RU" sz="700" b="1" i="0" u="none" strike="noStrike" dirty="0" err="1">
                          <a:solidFill>
                            <a:srgbClr val="FFFFFF"/>
                          </a:solidFill>
                          <a:latin typeface="Tahoma"/>
                        </a:rPr>
                        <a:t>кв-л</a:t>
                      </a:r>
                      <a:r>
                        <a:rPr lang="ru-RU" sz="7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 2012</a:t>
                      </a: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</a:tr>
              <a:tr h="354950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 dirty="0">
                          <a:latin typeface="Tahoma"/>
                        </a:rPr>
                        <a:t>ДОХОДЫ:</a:t>
                      </a: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 dirty="0">
                          <a:latin typeface="Tahoma"/>
                        </a:rPr>
                        <a:t> </a:t>
                      </a: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 smtClean="0">
                          <a:latin typeface="Tahoma"/>
                        </a:rPr>
                        <a:t>0</a:t>
                      </a:r>
                      <a:endParaRPr lang="ru-RU" sz="700" b="1" i="0" u="none" strike="noStrike" dirty="0">
                        <a:latin typeface="Tahoma"/>
                      </a:endParaRP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 smtClean="0">
                          <a:latin typeface="Tahoma"/>
                        </a:rPr>
                        <a:t>0</a:t>
                      </a:r>
                      <a:endParaRPr lang="ru-RU" sz="700" b="1" i="0" u="none" strike="noStrike" dirty="0">
                        <a:latin typeface="Tahoma"/>
                      </a:endParaRP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 smtClean="0">
                          <a:latin typeface="Tahoma"/>
                        </a:rPr>
                        <a:t>0</a:t>
                      </a:r>
                      <a:endParaRPr lang="ru-RU" sz="700" b="1" i="0" u="none" strike="noStrike" dirty="0">
                        <a:latin typeface="Tahoma"/>
                      </a:endParaRP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 smtClean="0">
                          <a:latin typeface="Tahoma"/>
                        </a:rPr>
                        <a:t>0</a:t>
                      </a:r>
                      <a:endParaRPr lang="ru-RU" sz="700" b="1" i="0" u="none" strike="noStrike" dirty="0">
                        <a:latin typeface="Tahoma"/>
                      </a:endParaRP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 smtClean="0">
                          <a:latin typeface="Tahoma"/>
                        </a:rPr>
                        <a:t>0</a:t>
                      </a:r>
                      <a:endParaRPr lang="ru-RU" sz="700" b="1" i="0" u="none" strike="noStrike" dirty="0">
                        <a:latin typeface="Tahoma"/>
                      </a:endParaRP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 smtClean="0">
                          <a:latin typeface="Tahoma"/>
                        </a:rPr>
                        <a:t>0</a:t>
                      </a:r>
                      <a:endParaRPr lang="ru-RU" sz="700" b="1" i="0" u="none" strike="noStrike" dirty="0">
                        <a:latin typeface="Tahoma"/>
                      </a:endParaRP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2405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1" u="none" strike="noStrike" dirty="0">
                          <a:latin typeface="Tahoma"/>
                        </a:rPr>
                        <a:t> </a:t>
                      </a: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 smtClean="0">
                          <a:latin typeface="Tahoma"/>
                        </a:rPr>
                        <a:t>0</a:t>
                      </a:r>
                      <a:endParaRPr lang="ru-RU" sz="700" b="1" i="0" u="none" strike="noStrike" dirty="0">
                        <a:latin typeface="Tahoma"/>
                      </a:endParaRP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 smtClean="0">
                          <a:latin typeface="Tahoma"/>
                        </a:rPr>
                        <a:t>0</a:t>
                      </a:r>
                      <a:endParaRPr lang="ru-RU" sz="700" b="1" i="0" u="none" strike="noStrike" dirty="0">
                        <a:latin typeface="Tahoma"/>
                      </a:endParaRP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 smtClean="0">
                          <a:latin typeface="Tahoma"/>
                        </a:rPr>
                        <a:t>0</a:t>
                      </a:r>
                      <a:endParaRPr lang="ru-RU" sz="700" b="1" i="0" u="none" strike="noStrike" dirty="0">
                        <a:latin typeface="Tahoma"/>
                      </a:endParaRP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 smtClean="0">
                          <a:latin typeface="Tahoma"/>
                        </a:rPr>
                        <a:t>0</a:t>
                      </a:r>
                      <a:endParaRPr lang="ru-RU" sz="700" b="1" i="0" u="none" strike="noStrike" dirty="0">
                        <a:latin typeface="Tahoma"/>
                      </a:endParaRP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 smtClean="0">
                          <a:latin typeface="Tahoma"/>
                        </a:rPr>
                        <a:t>0</a:t>
                      </a:r>
                      <a:endParaRPr lang="ru-RU" sz="700" b="1" i="0" u="none" strike="noStrike" dirty="0">
                        <a:latin typeface="Tahoma"/>
                      </a:endParaRP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 smtClean="0">
                          <a:latin typeface="Tahoma"/>
                        </a:rPr>
                        <a:t>0</a:t>
                      </a:r>
                      <a:endParaRPr lang="ru-RU" sz="700" b="1" i="0" u="none" strike="noStrike" dirty="0">
                        <a:latin typeface="Tahoma"/>
                      </a:endParaRP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2405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1" u="none" strike="noStrike" dirty="0">
                          <a:latin typeface="Tahoma"/>
                        </a:rPr>
                        <a:t> </a:t>
                      </a: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 smtClean="0">
                          <a:latin typeface="Tahoma"/>
                        </a:rPr>
                        <a:t>0</a:t>
                      </a:r>
                      <a:endParaRPr lang="ru-RU" sz="700" b="1" i="0" u="none" strike="noStrike" dirty="0">
                        <a:latin typeface="Tahoma"/>
                      </a:endParaRP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 smtClean="0">
                          <a:latin typeface="Tahoma"/>
                        </a:rPr>
                        <a:t>0</a:t>
                      </a:r>
                      <a:endParaRPr lang="ru-RU" sz="700" b="1" i="0" u="none" strike="noStrike" dirty="0">
                        <a:latin typeface="Tahoma"/>
                      </a:endParaRP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 smtClean="0">
                          <a:latin typeface="Tahoma"/>
                        </a:rPr>
                        <a:t>0</a:t>
                      </a:r>
                      <a:endParaRPr lang="ru-RU" sz="700" b="1" i="0" u="none" strike="noStrike" dirty="0">
                        <a:latin typeface="Tahoma"/>
                      </a:endParaRP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 smtClean="0">
                          <a:latin typeface="Tahoma"/>
                        </a:rPr>
                        <a:t>0</a:t>
                      </a:r>
                      <a:endParaRPr lang="ru-RU" sz="700" b="1" i="0" u="none" strike="noStrike" dirty="0">
                        <a:latin typeface="Tahoma"/>
                      </a:endParaRP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 smtClean="0">
                          <a:latin typeface="Tahoma"/>
                        </a:rPr>
                        <a:t>0</a:t>
                      </a:r>
                      <a:endParaRPr lang="ru-RU" sz="700" b="1" i="0" u="none" strike="noStrike" dirty="0">
                        <a:latin typeface="Tahoma"/>
                      </a:endParaRP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 smtClean="0">
                          <a:latin typeface="Tahoma"/>
                        </a:rPr>
                        <a:t>0</a:t>
                      </a:r>
                      <a:endParaRPr lang="ru-RU" sz="700" b="1" i="0" u="none" strike="noStrike" dirty="0">
                        <a:latin typeface="Tahoma"/>
                      </a:endParaRP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2405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1" u="none" strike="noStrike" dirty="0">
                          <a:latin typeface="Tahoma"/>
                        </a:rPr>
                        <a:t> </a:t>
                      </a: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 dirty="0">
                          <a:latin typeface="Tahoma"/>
                        </a:rPr>
                        <a:t> </a:t>
                      </a: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 smtClean="0">
                          <a:latin typeface="Tahoma"/>
                        </a:rPr>
                        <a:t>0</a:t>
                      </a:r>
                      <a:endParaRPr lang="ru-RU" sz="700" b="1" i="0" u="none" strike="noStrike" dirty="0">
                        <a:latin typeface="Tahoma"/>
                      </a:endParaRP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 smtClean="0">
                          <a:latin typeface="Tahoma"/>
                        </a:rPr>
                        <a:t>0</a:t>
                      </a:r>
                      <a:endParaRPr lang="ru-RU" sz="700" b="1" i="0" u="none" strike="noStrike" dirty="0">
                        <a:latin typeface="Tahoma"/>
                      </a:endParaRP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 smtClean="0">
                          <a:latin typeface="Tahoma"/>
                        </a:rPr>
                        <a:t>0</a:t>
                      </a:r>
                      <a:endParaRPr lang="ru-RU" sz="700" b="1" i="0" u="none" strike="noStrike" dirty="0">
                        <a:latin typeface="Tahoma"/>
                      </a:endParaRP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 smtClean="0">
                          <a:latin typeface="Tahoma"/>
                        </a:rPr>
                        <a:t>0</a:t>
                      </a:r>
                      <a:endParaRPr lang="ru-RU" sz="700" b="1" i="0" u="none" strike="noStrike" dirty="0">
                        <a:latin typeface="Tahoma"/>
                      </a:endParaRP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 smtClean="0">
                          <a:latin typeface="Tahoma"/>
                        </a:rPr>
                        <a:t>0</a:t>
                      </a:r>
                      <a:endParaRPr lang="ru-RU" sz="700" b="1" i="0" u="none" strike="noStrike" dirty="0">
                        <a:latin typeface="Tahoma"/>
                      </a:endParaRP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 smtClean="0">
                          <a:latin typeface="Tahoma"/>
                        </a:rPr>
                        <a:t>0</a:t>
                      </a:r>
                      <a:endParaRPr lang="ru-RU" sz="700" b="1" i="0" u="none" strike="noStrike" dirty="0">
                        <a:latin typeface="Tahoma"/>
                      </a:endParaRP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2405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 dirty="0">
                          <a:latin typeface="Tahoma"/>
                        </a:rPr>
                        <a:t>РАСХОДЫ:</a:t>
                      </a: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 smtClean="0">
                          <a:latin typeface="Tahoma"/>
                        </a:rPr>
                        <a:t>0</a:t>
                      </a:r>
                      <a:endParaRPr lang="ru-RU" sz="700" b="1" i="0" u="none" strike="noStrike" dirty="0">
                        <a:latin typeface="Tahoma"/>
                      </a:endParaRP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 smtClean="0">
                          <a:latin typeface="Tahoma"/>
                        </a:rPr>
                        <a:t>0</a:t>
                      </a:r>
                      <a:endParaRPr lang="ru-RU" sz="700" b="1" i="0" u="none" strike="noStrike" dirty="0">
                        <a:latin typeface="Tahoma"/>
                      </a:endParaRP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 smtClean="0">
                          <a:latin typeface="Tahoma"/>
                        </a:rPr>
                        <a:t>0</a:t>
                      </a:r>
                      <a:endParaRPr lang="ru-RU" sz="700" b="1" i="0" u="none" strike="noStrike" dirty="0">
                        <a:latin typeface="Tahoma"/>
                      </a:endParaRP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 smtClean="0">
                          <a:latin typeface="Tahoma"/>
                        </a:rPr>
                        <a:t>0</a:t>
                      </a:r>
                      <a:endParaRPr lang="ru-RU" sz="700" b="1" i="0" u="none" strike="noStrike" dirty="0">
                        <a:latin typeface="Tahoma"/>
                      </a:endParaRP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 smtClean="0">
                          <a:latin typeface="Tahoma"/>
                        </a:rPr>
                        <a:t>0</a:t>
                      </a:r>
                      <a:endParaRPr lang="ru-RU" sz="700" b="1" i="0" u="none" strike="noStrike" dirty="0">
                        <a:latin typeface="Tahoma"/>
                      </a:endParaRP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 smtClean="0">
                          <a:latin typeface="Tahoma"/>
                        </a:rPr>
                        <a:t>0</a:t>
                      </a:r>
                      <a:endParaRPr lang="ru-RU" sz="700" b="1" i="0" u="none" strike="noStrike" dirty="0">
                        <a:latin typeface="Tahoma"/>
                      </a:endParaRP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 smtClean="0">
                          <a:latin typeface="Tahoma"/>
                        </a:rPr>
                        <a:t>0</a:t>
                      </a:r>
                      <a:endParaRPr lang="ru-RU" sz="700" b="1" i="0" u="none" strike="noStrike" dirty="0">
                        <a:latin typeface="Tahoma"/>
                      </a:endParaRP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2405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1" u="none" strike="noStrike">
                          <a:latin typeface="Tahoma"/>
                        </a:rPr>
                        <a:t> </a:t>
                      </a: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 dirty="0">
                          <a:latin typeface="Tahoma"/>
                        </a:rPr>
                        <a:t> </a:t>
                      </a: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 smtClean="0">
                          <a:latin typeface="Tahoma"/>
                        </a:rPr>
                        <a:t>0</a:t>
                      </a:r>
                      <a:endParaRPr lang="ru-RU" sz="700" b="1" i="0" u="none" strike="noStrike" dirty="0">
                        <a:latin typeface="Tahoma"/>
                      </a:endParaRP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 smtClean="0">
                          <a:latin typeface="Tahoma"/>
                        </a:rPr>
                        <a:t>0</a:t>
                      </a:r>
                      <a:endParaRPr lang="ru-RU" sz="700" b="1" i="0" u="none" strike="noStrike" dirty="0">
                        <a:latin typeface="Tahoma"/>
                      </a:endParaRP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 smtClean="0">
                          <a:latin typeface="Tahoma"/>
                        </a:rPr>
                        <a:t>0</a:t>
                      </a:r>
                      <a:endParaRPr lang="ru-RU" sz="700" b="1" i="0" u="none" strike="noStrike" dirty="0">
                        <a:latin typeface="Tahoma"/>
                      </a:endParaRP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 smtClean="0">
                          <a:latin typeface="Tahoma"/>
                        </a:rPr>
                        <a:t>0</a:t>
                      </a:r>
                      <a:endParaRPr lang="ru-RU" sz="700" b="1" i="0" u="none" strike="noStrike" dirty="0">
                        <a:latin typeface="Tahoma"/>
                      </a:endParaRP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 smtClean="0">
                          <a:latin typeface="Tahoma"/>
                        </a:rPr>
                        <a:t>0</a:t>
                      </a:r>
                      <a:endParaRPr lang="ru-RU" sz="700" b="1" i="0" u="none" strike="noStrike" dirty="0">
                        <a:latin typeface="Tahoma"/>
                      </a:endParaRP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 smtClean="0">
                          <a:latin typeface="Tahoma"/>
                        </a:rPr>
                        <a:t>0</a:t>
                      </a:r>
                      <a:endParaRPr lang="ru-RU" sz="700" b="1" i="0" u="none" strike="noStrike" dirty="0">
                        <a:latin typeface="Tahoma"/>
                      </a:endParaRP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2405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1" u="none" strike="noStrike">
                          <a:latin typeface="Tahoma"/>
                        </a:rPr>
                        <a:t> </a:t>
                      </a: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 dirty="0">
                          <a:latin typeface="Tahoma"/>
                        </a:rPr>
                        <a:t> </a:t>
                      </a: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 smtClean="0">
                          <a:latin typeface="Tahoma"/>
                        </a:rPr>
                        <a:t>0</a:t>
                      </a:r>
                      <a:endParaRPr lang="ru-RU" sz="700" b="1" i="0" u="none" strike="noStrike" dirty="0">
                        <a:latin typeface="Tahoma"/>
                      </a:endParaRP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 smtClean="0">
                          <a:latin typeface="Tahoma"/>
                        </a:rPr>
                        <a:t>0</a:t>
                      </a:r>
                      <a:endParaRPr lang="ru-RU" sz="700" b="1" i="0" u="none" strike="noStrike" dirty="0">
                        <a:latin typeface="Tahoma"/>
                      </a:endParaRP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 smtClean="0">
                          <a:latin typeface="Tahoma"/>
                        </a:rPr>
                        <a:t>0</a:t>
                      </a:r>
                      <a:endParaRPr lang="ru-RU" sz="700" b="1" i="0" u="none" strike="noStrike" dirty="0">
                        <a:latin typeface="Tahoma"/>
                      </a:endParaRP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 smtClean="0">
                          <a:latin typeface="Tahoma"/>
                        </a:rPr>
                        <a:t>0</a:t>
                      </a:r>
                      <a:endParaRPr lang="ru-RU" sz="700" b="1" i="0" u="none" strike="noStrike" dirty="0">
                        <a:latin typeface="Tahoma"/>
                      </a:endParaRP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 smtClean="0">
                          <a:latin typeface="Tahoma"/>
                        </a:rPr>
                        <a:t>0</a:t>
                      </a:r>
                      <a:endParaRPr lang="ru-RU" sz="700" b="1" i="0" u="none" strike="noStrike" dirty="0">
                        <a:latin typeface="Tahoma"/>
                      </a:endParaRP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 smtClean="0">
                          <a:latin typeface="Tahoma"/>
                        </a:rPr>
                        <a:t>0</a:t>
                      </a:r>
                      <a:endParaRPr lang="ru-RU" sz="700" b="1" i="0" u="none" strike="noStrike" dirty="0">
                        <a:latin typeface="Tahoma"/>
                      </a:endParaRP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2405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1" u="none" strike="noStrike">
                          <a:latin typeface="Tahoma"/>
                        </a:rPr>
                        <a:t> </a:t>
                      </a: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 smtClean="0">
                          <a:latin typeface="Tahoma"/>
                        </a:rPr>
                        <a:t>0</a:t>
                      </a:r>
                      <a:endParaRPr lang="ru-RU" sz="700" b="1" i="0" u="none" strike="noStrike" dirty="0">
                        <a:latin typeface="Tahoma"/>
                      </a:endParaRP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 smtClean="0">
                          <a:latin typeface="Tahoma"/>
                        </a:rPr>
                        <a:t>0</a:t>
                      </a:r>
                      <a:endParaRPr lang="ru-RU" sz="700" b="1" i="0" u="none" strike="noStrike" dirty="0">
                        <a:latin typeface="Tahoma"/>
                      </a:endParaRP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 smtClean="0">
                          <a:latin typeface="Tahoma"/>
                        </a:rPr>
                        <a:t>0</a:t>
                      </a:r>
                      <a:endParaRPr lang="ru-RU" sz="700" b="1" i="0" u="none" strike="noStrike" dirty="0">
                        <a:latin typeface="Tahoma"/>
                      </a:endParaRP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 smtClean="0">
                          <a:latin typeface="Tahoma"/>
                        </a:rPr>
                        <a:t>0</a:t>
                      </a:r>
                      <a:endParaRPr lang="ru-RU" sz="700" b="1" i="0" u="none" strike="noStrike" dirty="0">
                        <a:latin typeface="Tahoma"/>
                      </a:endParaRP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 smtClean="0">
                          <a:latin typeface="Tahoma"/>
                        </a:rPr>
                        <a:t>0</a:t>
                      </a:r>
                      <a:endParaRPr lang="ru-RU" sz="700" b="1" i="0" u="none" strike="noStrike" dirty="0">
                        <a:latin typeface="Tahoma"/>
                      </a:endParaRP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 smtClean="0">
                          <a:latin typeface="Tahoma"/>
                        </a:rPr>
                        <a:t>0</a:t>
                      </a:r>
                      <a:endParaRPr lang="ru-RU" sz="700" b="1" i="0" u="none" strike="noStrike" dirty="0">
                        <a:latin typeface="Tahoma"/>
                      </a:endParaRP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2405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latin typeface="Tahoma"/>
                        </a:rPr>
                        <a:t> </a:t>
                      </a: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 smtClean="0">
                          <a:latin typeface="Tahoma"/>
                        </a:rPr>
                        <a:t>0</a:t>
                      </a:r>
                      <a:endParaRPr lang="ru-RU" sz="700" b="1" i="0" u="none" strike="noStrike" dirty="0">
                        <a:latin typeface="Tahoma"/>
                      </a:endParaRP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 smtClean="0">
                          <a:latin typeface="Tahoma"/>
                        </a:rPr>
                        <a:t>0</a:t>
                      </a:r>
                      <a:endParaRPr lang="ru-RU" sz="700" b="1" i="0" u="none" strike="noStrike" dirty="0">
                        <a:latin typeface="Tahoma"/>
                      </a:endParaRP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 smtClean="0">
                          <a:latin typeface="Tahoma"/>
                        </a:rPr>
                        <a:t>0</a:t>
                      </a:r>
                      <a:endParaRPr lang="ru-RU" sz="700" b="1" i="0" u="none" strike="noStrike" dirty="0">
                        <a:latin typeface="Tahoma"/>
                      </a:endParaRP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 smtClean="0">
                          <a:latin typeface="Tahoma"/>
                        </a:rPr>
                        <a:t>0</a:t>
                      </a:r>
                      <a:endParaRPr lang="ru-RU" sz="700" b="1" i="0" u="none" strike="noStrike" dirty="0">
                        <a:latin typeface="Tahoma"/>
                      </a:endParaRP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 smtClean="0">
                          <a:latin typeface="Tahoma"/>
                        </a:rPr>
                        <a:t>0</a:t>
                      </a:r>
                      <a:endParaRPr lang="ru-RU" sz="700" b="1" i="0" u="none" strike="noStrike" dirty="0">
                        <a:latin typeface="Tahoma"/>
                      </a:endParaRP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 smtClean="0">
                          <a:latin typeface="Tahoma"/>
                        </a:rPr>
                        <a:t>0</a:t>
                      </a:r>
                      <a:endParaRPr lang="ru-RU" sz="700" b="1" i="0" u="none" strike="noStrike" dirty="0">
                        <a:latin typeface="Tahoma"/>
                      </a:endParaRP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4385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latin typeface="Tahoma"/>
                        </a:rPr>
                        <a:t>Финансовый результат</a:t>
                      </a: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 smtClean="0">
                          <a:latin typeface="Tahoma"/>
                        </a:rPr>
                        <a:t>0</a:t>
                      </a:r>
                      <a:endParaRPr lang="ru-RU" sz="700" b="1" i="0" u="none" strike="noStrike" dirty="0">
                        <a:latin typeface="Tahoma"/>
                      </a:endParaRP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 smtClean="0">
                          <a:latin typeface="Tahoma"/>
                        </a:rPr>
                        <a:t>0</a:t>
                      </a:r>
                      <a:endParaRPr lang="ru-RU" sz="700" b="1" i="0" u="none" strike="noStrike" dirty="0">
                        <a:latin typeface="Tahoma"/>
                      </a:endParaRP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 smtClean="0">
                          <a:latin typeface="Tahoma"/>
                        </a:rPr>
                        <a:t>0</a:t>
                      </a:r>
                      <a:endParaRPr lang="ru-RU" sz="700" b="1" i="0" u="none" strike="noStrike" dirty="0">
                        <a:latin typeface="Tahoma"/>
                      </a:endParaRP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 smtClean="0">
                          <a:latin typeface="Tahoma"/>
                        </a:rPr>
                        <a:t>0</a:t>
                      </a:r>
                      <a:endParaRPr lang="ru-RU" sz="700" b="1" i="0" u="none" strike="noStrike" dirty="0">
                        <a:latin typeface="Tahoma"/>
                      </a:endParaRP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 smtClean="0">
                          <a:latin typeface="Tahoma"/>
                        </a:rPr>
                        <a:t>0</a:t>
                      </a:r>
                      <a:endParaRPr lang="ru-RU" sz="700" b="1" i="0" u="none" strike="noStrike" dirty="0">
                        <a:latin typeface="Tahoma"/>
                      </a:endParaRP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 smtClean="0">
                          <a:latin typeface="Tahoma"/>
                        </a:rPr>
                        <a:t>0</a:t>
                      </a:r>
                      <a:endParaRPr lang="ru-RU" sz="700" b="1" i="0" u="none" strike="noStrike" dirty="0">
                        <a:latin typeface="Tahoma"/>
                      </a:endParaRP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 smtClean="0">
                          <a:latin typeface="Tahoma"/>
                        </a:rPr>
                        <a:t>0</a:t>
                      </a:r>
                      <a:endParaRPr lang="ru-RU" sz="700" b="1" i="0" u="none" strike="noStrike" dirty="0">
                        <a:latin typeface="Tahoma"/>
                      </a:endParaRP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3112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2311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7620" marR="7620" marT="76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2" name="Таблица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2178597"/>
              </p:ext>
            </p:extLst>
          </p:nvPr>
        </p:nvGraphicFramePr>
        <p:xfrm>
          <a:off x="4572000" y="2091000"/>
          <a:ext cx="4392613" cy="4578360"/>
        </p:xfrm>
        <a:graphic>
          <a:graphicData uri="http://schemas.openxmlformats.org/drawingml/2006/table">
            <a:tbl>
              <a:tblPr/>
              <a:tblGrid>
                <a:gridCol w="2069596"/>
                <a:gridCol w="489946"/>
                <a:gridCol w="591313"/>
                <a:gridCol w="616655"/>
                <a:gridCol w="625103"/>
              </a:tblGrid>
              <a:tr h="240308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7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БЮДЖЕТ ДВИЖЕНИЯ ДЕНЕЖНЫХ СРЕДСТВ (CF)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7375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rgbClr val="FFFFFF"/>
                          </a:solidFill>
                          <a:latin typeface="Tahoma"/>
                        </a:rPr>
                        <a:t>Денежные потоки от операционной деятельности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700" b="0" i="0" u="none" strike="noStrike">
                          <a:solidFill>
                            <a:srgbClr val="FFFFFF"/>
                          </a:solidFill>
                          <a:latin typeface="Tahoma"/>
                        </a:rPr>
                        <a:t>всего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rgbClr val="FFFFFF"/>
                          </a:solidFill>
                          <a:latin typeface="Tahoma"/>
                        </a:rPr>
                        <a:t>3 кв-л 2011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rgbClr val="FFFFFF"/>
                          </a:solidFill>
                          <a:latin typeface="Tahoma"/>
                        </a:rPr>
                        <a:t>4 кв-л 2011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rgbClr val="FFFFFF"/>
                          </a:solidFill>
                          <a:latin typeface="Tahoma"/>
                        </a:rPr>
                        <a:t>1 кв-л 2012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</a:tr>
              <a:tr h="155494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 dirty="0">
                          <a:solidFill>
                            <a:srgbClr val="333333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 dirty="0">
                          <a:solidFill>
                            <a:srgbClr val="333333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$0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$0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$0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55494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 dirty="0">
                          <a:solidFill>
                            <a:srgbClr val="333333"/>
                          </a:solidFill>
                          <a:latin typeface="Tahoma"/>
                        </a:rPr>
                        <a:t>$0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$0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$0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$0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47375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Денежные потоки от инвестиционной деятельности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rgbClr val="FFFFFF"/>
                          </a:solidFill>
                          <a:latin typeface="Tahoma"/>
                        </a:rPr>
                        <a:t>$0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rgbClr val="FFFFFF"/>
                          </a:solidFill>
                          <a:latin typeface="Tahoma"/>
                        </a:rPr>
                        <a:t>3 кв-л 2011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rgbClr val="FFFFFF"/>
                          </a:solidFill>
                          <a:latin typeface="Tahoma"/>
                        </a:rPr>
                        <a:t>4 кв-л 2011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rgbClr val="FFFFFF"/>
                          </a:solidFill>
                          <a:latin typeface="Tahoma"/>
                        </a:rPr>
                        <a:t>1 кв-л 2012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</a:tr>
              <a:tr h="155494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>
                          <a:solidFill>
                            <a:schemeClr val="tx1"/>
                          </a:solidFill>
                          <a:latin typeface="Tahoma"/>
                        </a:rPr>
                        <a:t>$0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chemeClr val="tx1"/>
                          </a:solidFill>
                          <a:latin typeface="Tahoma"/>
                        </a:rPr>
                        <a:t>$0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latin typeface="Tahoma"/>
                        </a:rPr>
                        <a:t>$0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latin typeface="Tahoma"/>
                        </a:rPr>
                        <a:t>$0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55494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>
                          <a:solidFill>
                            <a:schemeClr val="tx1"/>
                          </a:solidFill>
                          <a:latin typeface="Tahoma"/>
                        </a:rPr>
                        <a:t>$0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latin typeface="Tahoma"/>
                        </a:rPr>
                        <a:t>$0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latin typeface="Tahoma"/>
                        </a:rPr>
                        <a:t>$0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latin typeface="Tahoma"/>
                        </a:rPr>
                        <a:t>$0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47375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Итого ДП от инвестиционной деятельности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rgbClr val="FFFFFF"/>
                          </a:solidFill>
                          <a:latin typeface="Tahoma"/>
                        </a:rPr>
                        <a:t>$0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rgbClr val="FFFFFF"/>
                          </a:solidFill>
                          <a:latin typeface="Tahoma"/>
                        </a:rPr>
                        <a:t>$0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rgbClr val="FFFFFF"/>
                          </a:solidFill>
                          <a:latin typeface="Tahoma"/>
                        </a:rPr>
                        <a:t>$0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rgbClr val="FFFFFF"/>
                          </a:solidFill>
                          <a:latin typeface="Tahoma"/>
                        </a:rPr>
                        <a:t>$0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</a:tr>
              <a:tr h="151709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>
                          <a:solidFill>
                            <a:schemeClr val="tx1"/>
                          </a:solidFill>
                          <a:latin typeface="Tahoma"/>
                        </a:rPr>
                        <a:t>$0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latin typeface="Tahoma"/>
                        </a:rPr>
                        <a:t>$0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latin typeface="Tahoma"/>
                        </a:rPr>
                        <a:t>$0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latin typeface="Tahoma"/>
                        </a:rPr>
                        <a:t>$0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47375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Денежные потоки от финансовой деятельности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$0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3 </a:t>
                      </a:r>
                      <a:r>
                        <a:rPr lang="ru-RU" sz="700" b="1" i="0" u="none" strike="noStrike" dirty="0" err="1">
                          <a:solidFill>
                            <a:srgbClr val="FFFFFF"/>
                          </a:solidFill>
                          <a:latin typeface="Tahoma"/>
                        </a:rPr>
                        <a:t>кв-л</a:t>
                      </a:r>
                      <a:r>
                        <a:rPr lang="ru-RU" sz="7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 2011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4 </a:t>
                      </a:r>
                      <a:r>
                        <a:rPr lang="ru-RU" sz="700" b="1" i="0" u="none" strike="noStrike" dirty="0" err="1">
                          <a:solidFill>
                            <a:srgbClr val="FFFFFF"/>
                          </a:solidFill>
                          <a:latin typeface="Tahoma"/>
                        </a:rPr>
                        <a:t>кв-л</a:t>
                      </a:r>
                      <a:r>
                        <a:rPr lang="ru-RU" sz="7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 2011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rgbClr val="FFFFFF"/>
                          </a:solidFill>
                          <a:latin typeface="Tahoma"/>
                        </a:rPr>
                        <a:t>1 кв-л 2012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</a:tr>
              <a:tr h="155494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chemeClr val="tx1"/>
                          </a:solidFill>
                          <a:latin typeface="Tahoma"/>
                        </a:rPr>
                        <a:t>$0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latin typeface="Tahoma"/>
                        </a:rPr>
                        <a:t>$0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>
                          <a:solidFill>
                            <a:schemeClr val="tx1"/>
                          </a:solidFill>
                          <a:latin typeface="Tahoma"/>
                        </a:rPr>
                        <a:t>$0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latin typeface="Tahoma"/>
                        </a:rPr>
                        <a:t>$0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55494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>
                          <a:solidFill>
                            <a:schemeClr val="tx1"/>
                          </a:solidFill>
                          <a:latin typeface="Tahoma"/>
                        </a:rPr>
                        <a:t>$0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latin typeface="Tahoma"/>
                        </a:rPr>
                        <a:t>$0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latin typeface="Tahoma"/>
                        </a:rPr>
                        <a:t>$0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latin typeface="Tahoma"/>
                        </a:rPr>
                        <a:t>$0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47375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Итого ДП от финансовой деятельности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$0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$0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$0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rgbClr val="FFFFFF"/>
                          </a:solidFill>
                          <a:latin typeface="Tahoma"/>
                        </a:rPr>
                        <a:t>$0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</a:tr>
              <a:tr h="155494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>
                          <a:solidFill>
                            <a:schemeClr val="tx1"/>
                          </a:solidFill>
                          <a:latin typeface="Tahoma"/>
                        </a:rPr>
                        <a:t>$0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latin typeface="Tahoma"/>
                        </a:rPr>
                        <a:t>$0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latin typeface="Tahoma"/>
                        </a:rPr>
                        <a:t>$0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latin typeface="Tahoma"/>
                        </a:rPr>
                        <a:t>$0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43825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rgbClr val="FFFFFF"/>
                          </a:solidFill>
                          <a:latin typeface="Tahoma"/>
                        </a:rPr>
                        <a:t>Налоговые выплаты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rgbClr val="FFFFFF"/>
                          </a:solidFill>
                          <a:latin typeface="Tahoma"/>
                        </a:rPr>
                        <a:t>$0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rgbClr val="FFFFFF"/>
                          </a:solidFill>
                          <a:latin typeface="Tahoma"/>
                        </a:rPr>
                        <a:t>3 кв-л 2011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rgbClr val="FFFFFF"/>
                          </a:solidFill>
                          <a:latin typeface="Tahoma"/>
                        </a:rPr>
                        <a:t>4 кв-л 2011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1 </a:t>
                      </a:r>
                      <a:r>
                        <a:rPr lang="ru-RU" sz="700" b="1" i="0" u="none" strike="noStrike" dirty="0" err="1">
                          <a:solidFill>
                            <a:srgbClr val="FFFFFF"/>
                          </a:solidFill>
                          <a:latin typeface="Tahoma"/>
                        </a:rPr>
                        <a:t>кв-л</a:t>
                      </a:r>
                      <a:r>
                        <a:rPr lang="ru-RU" sz="7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 2012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</a:tr>
              <a:tr h="155494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 dirty="0">
                          <a:solidFill>
                            <a:srgbClr val="333333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 dirty="0">
                          <a:solidFill>
                            <a:srgbClr val="333333"/>
                          </a:solidFill>
                          <a:latin typeface="Tahoma"/>
                        </a:rPr>
                        <a:t>$0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 dirty="0">
                          <a:solidFill>
                            <a:srgbClr val="333333"/>
                          </a:solidFill>
                          <a:latin typeface="Tahoma"/>
                        </a:rPr>
                        <a:t>$0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0" i="0" u="none" strike="noStrike" dirty="0">
                          <a:solidFill>
                            <a:srgbClr val="333333"/>
                          </a:solidFill>
                          <a:latin typeface="Tahoma"/>
                        </a:rPr>
                        <a:t>$0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12037"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Итого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>
                          <a:solidFill>
                            <a:srgbClr val="FFFFFF"/>
                          </a:solidFill>
                          <a:latin typeface="Tahoma"/>
                        </a:rPr>
                        <a:t>$0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$0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$0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$0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</a:tr>
              <a:tr h="433305">
                <a:tc>
                  <a:txBody>
                    <a:bodyPr/>
                    <a:lstStyle/>
                    <a:p>
                      <a:pPr algn="l" fontAlgn="b"/>
                      <a:endParaRPr lang="ru-RU" sz="700" b="1" i="0" u="none" strike="noStrike" dirty="0" smtClean="0">
                        <a:solidFill>
                          <a:srgbClr val="FFFFFF"/>
                        </a:solidFill>
                        <a:latin typeface="Tahoma"/>
                      </a:endParaRPr>
                    </a:p>
                    <a:p>
                      <a:pPr algn="l" fontAlgn="b"/>
                      <a:endParaRPr lang="ru-RU" sz="700" b="1" i="0" u="none" strike="noStrike" dirty="0" smtClean="0">
                        <a:solidFill>
                          <a:srgbClr val="FFFFFF"/>
                        </a:solidFill>
                        <a:latin typeface="Tahoma"/>
                      </a:endParaRPr>
                    </a:p>
                    <a:p>
                      <a:pPr algn="l" fontAlgn="b"/>
                      <a:r>
                        <a:rPr lang="ru-RU" sz="700" b="1" i="0" u="none" strike="noStrike" dirty="0" smtClean="0">
                          <a:solidFill>
                            <a:srgbClr val="FFFFFF"/>
                          </a:solidFill>
                          <a:latin typeface="Tahoma"/>
                        </a:rPr>
                        <a:t>ПОКАЗАТЕЛИ</a:t>
                      </a:r>
                      <a:r>
                        <a:rPr lang="ru-RU" sz="700" b="1" i="0" u="none" strike="noStrike" baseline="0" dirty="0" smtClean="0">
                          <a:solidFill>
                            <a:srgbClr val="FFFFFF"/>
                          </a:solidFill>
                          <a:latin typeface="Tahoma"/>
                        </a:rPr>
                        <a:t> ИНВЕСТИЦИОННОЙ ЭФФЕКТИВНОСТИ </a:t>
                      </a:r>
                      <a:endParaRPr lang="ru-RU" sz="700" b="1" i="0" u="none" strike="noStrike" dirty="0">
                        <a:solidFill>
                          <a:srgbClr val="FFFFFF"/>
                        </a:solidFill>
                        <a:latin typeface="Tahoma"/>
                      </a:endParaRP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$0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$0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$0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7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$0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3366"/>
                    </a:solidFill>
                  </a:tcPr>
                </a:tc>
              </a:tr>
              <a:tr h="19436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 dirty="0">
                          <a:solidFill>
                            <a:schemeClr val="tx1"/>
                          </a:solidFill>
                          <a:latin typeface="Tahoma"/>
                        </a:rPr>
                        <a:t>NPV (Net Present Value)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tx1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chemeClr val="tx1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chemeClr val="tx1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chemeClr val="tx1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5549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 dirty="0">
                          <a:solidFill>
                            <a:schemeClr val="tx1"/>
                          </a:solidFill>
                          <a:latin typeface="Tahoma"/>
                        </a:rPr>
                        <a:t>IRR (Internal Rate of Return)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tx1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chemeClr val="tx1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chemeClr val="tx1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chemeClr val="tx1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5549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 dirty="0">
                          <a:solidFill>
                            <a:schemeClr val="tx1"/>
                          </a:solidFill>
                          <a:latin typeface="Tahoma"/>
                        </a:rPr>
                        <a:t>PI (Profitability Indexes)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tx1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chemeClr val="tx1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chemeClr val="tx1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chemeClr val="tx1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5549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1" u="none" strike="noStrike" dirty="0">
                          <a:solidFill>
                            <a:schemeClr val="tx1"/>
                          </a:solidFill>
                          <a:latin typeface="Tahoma"/>
                        </a:rPr>
                        <a:t>PBP (Payback period)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>
                          <a:solidFill>
                            <a:schemeClr val="tx1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chemeClr val="tx1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chemeClr val="tx1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55494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 dirty="0">
                          <a:solidFill>
                            <a:schemeClr val="tx1"/>
                          </a:solidFill>
                          <a:latin typeface="Tahoma"/>
                        </a:rPr>
                        <a:t>ROI (Return on Investment)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 dirty="0">
                          <a:solidFill>
                            <a:schemeClr val="tx1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 dirty="0">
                          <a:solidFill>
                            <a:schemeClr val="tx1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6592" marR="6592" marT="659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343662" y="1124744"/>
            <a:ext cx="625267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dirty="0" smtClean="0"/>
              <a:t>Неприменимо, поскольку средств на реализацию проекта от АСИ не требуется.</a:t>
            </a:r>
          </a:p>
          <a:p>
            <a:pPr algn="ctr"/>
            <a:r>
              <a:rPr lang="ru-RU" sz="1400" dirty="0" smtClean="0"/>
              <a:t>От АСИ требуется только спонсорство участия в нем команды людей </a:t>
            </a:r>
          </a:p>
          <a:p>
            <a:pPr algn="ctr"/>
            <a:r>
              <a:rPr lang="ru-RU" sz="1400" dirty="0" smtClean="0"/>
              <a:t>с ограниченными физическими возможностями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Текст 3"/>
          <p:cNvSpPr txBox="1">
            <a:spLocks/>
          </p:cNvSpPr>
          <p:nvPr/>
        </p:nvSpPr>
        <p:spPr bwMode="auto">
          <a:xfrm>
            <a:off x="1476375" y="260350"/>
            <a:ext cx="7343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None/>
            </a:pPr>
            <a:endParaRPr lang="ru-RU" sz="100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388350" y="6356350"/>
            <a:ext cx="298450" cy="365125"/>
          </a:xfrm>
        </p:spPr>
        <p:txBody>
          <a:bodyPr/>
          <a:lstStyle/>
          <a:p>
            <a:pPr>
              <a:defRPr/>
            </a:pPr>
            <a:fld id="{5466BC7C-E7D7-4DBD-A57E-8BF20C988001}" type="slidenum">
              <a:rPr lang="ru-RU" sz="1000" b="1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>
                <a:defRPr/>
              </a:pPr>
              <a:t>11</a:t>
            </a:fld>
            <a:endParaRPr lang="ru-RU" sz="1000" b="1" dirty="0">
              <a:solidFill>
                <a:schemeClr val="bg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95288" y="620713"/>
            <a:ext cx="8280400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Текст 3"/>
          <p:cNvSpPr txBox="1">
            <a:spLocks/>
          </p:cNvSpPr>
          <p:nvPr/>
        </p:nvSpPr>
        <p:spPr>
          <a:xfrm>
            <a:off x="379413" y="6381750"/>
            <a:ext cx="7054850" cy="3603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ts val="1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1000">
                <a:solidFill>
                  <a:srgbClr val="7F7F7F"/>
                </a:solidFill>
                <a:latin typeface="Tahoma" pitchFamily="34" charset="0"/>
                <a:cs typeface="Tahoma" pitchFamily="34" charset="0"/>
              </a:rPr>
              <a:t>Направление «Социальные Проекты»</a:t>
            </a:r>
          </a:p>
          <a:p>
            <a:pPr>
              <a:lnSpc>
                <a:spcPts val="1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1000">
                <a:solidFill>
                  <a:srgbClr val="7F7F7F"/>
                </a:solidFill>
                <a:latin typeface="Tahoma" pitchFamily="34" charset="0"/>
                <a:cs typeface="Tahoma" pitchFamily="34" charset="0"/>
              </a:rPr>
              <a:t>Первичная экспертиза Проекта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endParaRPr lang="ru-RU" sz="1000">
              <a:solidFill>
                <a:srgbClr val="7F7F7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2294" name="Заголовок 1"/>
          <p:cNvSpPr>
            <a:spLocks noGrp="1"/>
          </p:cNvSpPr>
          <p:nvPr>
            <p:ph type="title"/>
          </p:nvPr>
        </p:nvSpPr>
        <p:spPr>
          <a:xfrm>
            <a:off x="1620838" y="765175"/>
            <a:ext cx="6983412" cy="360363"/>
          </a:xfrm>
        </p:spPr>
        <p:txBody>
          <a:bodyPr/>
          <a:lstStyle/>
          <a:p>
            <a:pPr algn="l">
              <a:lnSpc>
                <a:spcPts val="1800"/>
              </a:lnSpc>
            </a:pPr>
            <a:r>
              <a:rPr lang="ru-RU" sz="180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План-график реализации Проекта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38150" y="1341438"/>
            <a:ext cx="8280400" cy="3455987"/>
          </a:xfrm>
          <a:prstGeom prst="roundRect">
            <a:avLst>
              <a:gd name="adj" fmla="val 5206"/>
            </a:avLst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b="1" baseline="30000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b="1" baseline="30000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b="1" baseline="30000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b="1" baseline="30000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b="1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229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12713"/>
            <a:ext cx="129540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468313" y="1412875"/>
          <a:ext cx="1366837" cy="863600"/>
        </p:xfrm>
        <a:graphic>
          <a:graphicData uri="http://schemas.openxmlformats.org/drawingml/2006/table">
            <a:tbl>
              <a:tblPr/>
              <a:tblGrid>
                <a:gridCol w="900870"/>
                <a:gridCol w="465967"/>
              </a:tblGrid>
              <a:tr h="627752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1" i="0" u="none" strike="noStrike" dirty="0" smtClean="0">
                          <a:solidFill>
                            <a:srgbClr val="002060"/>
                          </a:solidFill>
                          <a:latin typeface="Tahoma"/>
                        </a:rPr>
                        <a:t>Основные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2060"/>
                          </a:solidFill>
                          <a:latin typeface="Tahoma"/>
                        </a:rPr>
                        <a:t> этапы и мероприятия</a:t>
                      </a:r>
                      <a:endParaRPr lang="ru-RU" sz="1000" b="1" i="0" u="none" strike="noStrike" dirty="0">
                        <a:solidFill>
                          <a:srgbClr val="002060"/>
                        </a:solidFill>
                        <a:latin typeface="Tahoma"/>
                      </a:endParaRPr>
                    </a:p>
                  </a:txBody>
                  <a:tcPr marL="7613" marR="7613" marT="761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solidFill>
                            <a:srgbClr val="002060"/>
                          </a:solidFill>
                          <a:latin typeface="Tahoma"/>
                        </a:rPr>
                        <a:t> C</a:t>
                      </a:r>
                      <a:r>
                        <a:rPr lang="ru-RU" sz="1000" b="1" i="0" u="none" strike="noStrike" dirty="0">
                          <a:solidFill>
                            <a:srgbClr val="002060"/>
                          </a:solidFill>
                          <a:latin typeface="Tahoma"/>
                        </a:rPr>
                        <a:t>роки</a:t>
                      </a:r>
                    </a:p>
                  </a:txBody>
                  <a:tcPr marL="7613" marR="7613" marT="76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84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2060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7613" marR="7613" marT="761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2060"/>
                          </a:solidFill>
                          <a:latin typeface="Tahoma"/>
                        </a:rPr>
                        <a:t> </a:t>
                      </a:r>
                    </a:p>
                  </a:txBody>
                  <a:tcPr marL="7613" marR="7613" marT="76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4" name="Скругленный прямоугольник 23"/>
          <p:cNvSpPr/>
          <p:nvPr/>
        </p:nvSpPr>
        <p:spPr>
          <a:xfrm>
            <a:off x="1835150" y="1412875"/>
            <a:ext cx="6840538" cy="3311525"/>
          </a:xfrm>
          <a:prstGeom prst="roundRect">
            <a:avLst>
              <a:gd name="adj" fmla="val 5116"/>
            </a:avLst>
          </a:prstGeom>
          <a:solidFill>
            <a:srgbClr val="F8FAFE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lvl="1" fontAlgn="auto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Clr>
                <a:srgbClr val="3366CC"/>
              </a:buClr>
              <a:defRPr/>
            </a:pPr>
            <a:endParaRPr lang="ru-RU" sz="1000" b="1" dirty="0">
              <a:solidFill>
                <a:schemeClr val="accent2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468313" y="4868863"/>
            <a:ext cx="8278812" cy="1512887"/>
          </a:xfrm>
          <a:prstGeom prst="roundRect">
            <a:avLst>
              <a:gd name="adj" fmla="val 5206"/>
            </a:avLst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/>
          <a:lstStyle/>
          <a:p>
            <a:endParaRPr lang="ru-RU" sz="1000" b="1" baseline="30000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r>
              <a:rPr lang="ru-RU" sz="10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Текущая стадия</a:t>
            </a:r>
          </a:p>
          <a:p>
            <a:r>
              <a:rPr lang="ru-RU" sz="10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реализации </a:t>
            </a:r>
          </a:p>
          <a:p>
            <a:r>
              <a:rPr lang="ru-RU" sz="10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Проекта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1763713" y="4941888"/>
            <a:ext cx="6911975" cy="1366837"/>
          </a:xfrm>
          <a:prstGeom prst="roundRect">
            <a:avLst>
              <a:gd name="adj" fmla="val 5116"/>
            </a:avLst>
          </a:prstGeom>
          <a:solidFill>
            <a:srgbClr val="F8FAFE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lvl="1" fontAlgn="auto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Clr>
                <a:srgbClr val="3366CC"/>
              </a:buClr>
              <a:defRPr/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cs typeface="Tahoma" pitchFamily="34" charset="0"/>
              </a:rPr>
              <a:t>Бета-тестирование технологических решений с группой </a:t>
            </a:r>
            <a:r>
              <a:rPr lang="ru-RU" sz="1200" dirty="0" err="1" smtClean="0">
                <a:solidFill>
                  <a:schemeClr val="tx2">
                    <a:lumMod val="75000"/>
                  </a:schemeClr>
                </a:solidFill>
                <a:cs typeface="Tahoma" pitchFamily="34" charset="0"/>
              </a:rPr>
              <a:t>инноваторов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cs typeface="Tahoma" pitchFamily="34" charset="0"/>
              </a:rPr>
              <a:t> из 70 стран</a:t>
            </a:r>
          </a:p>
        </p:txBody>
      </p:sp>
      <p:graphicFrame>
        <p:nvGraphicFramePr>
          <p:cNvPr id="27" name="Group 2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7084711"/>
              </p:ext>
            </p:extLst>
          </p:nvPr>
        </p:nvGraphicFramePr>
        <p:xfrm>
          <a:off x="1907710" y="1556792"/>
          <a:ext cx="6748070" cy="3647690"/>
        </p:xfrm>
        <a:graphic>
          <a:graphicData uri="http://schemas.openxmlformats.org/drawingml/2006/table">
            <a:tbl>
              <a:tblPr/>
              <a:tblGrid>
                <a:gridCol w="3566450"/>
                <a:gridCol w="210540"/>
                <a:gridCol w="210540"/>
                <a:gridCol w="210540"/>
                <a:gridCol w="133400"/>
                <a:gridCol w="156540"/>
                <a:gridCol w="154660"/>
                <a:gridCol w="210540"/>
                <a:gridCol w="210540"/>
                <a:gridCol w="210540"/>
                <a:gridCol w="210540"/>
                <a:gridCol w="210540"/>
                <a:gridCol w="210540"/>
                <a:gridCol w="210540"/>
                <a:gridCol w="210540"/>
                <a:gridCol w="210540"/>
                <a:gridCol w="210540"/>
              </a:tblGrid>
              <a:tr h="262612">
                <a:tc>
                  <a:txBody>
                    <a:bodyPr/>
                    <a:lstStyle/>
                    <a:p>
                      <a:pPr marL="0" marR="0" lvl="0" indent="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Основные этапы реализации Проекта (Пример)</a:t>
                      </a:r>
                    </a:p>
                  </a:txBody>
                  <a:tcPr marL="54000" marR="54000" marT="54000" marB="5400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>
                        <a:solidFill>
                          <a:srgbClr val="165788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4000" marR="54000" marT="54000" marB="36000" vert="vert270" anchor="ctr" horzOverflow="overflow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4000" marR="54000" marT="54000" marB="36000" vert="vert27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8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4000" marR="54000" marT="54000" marB="36000" vert="vert27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65788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</a:t>
                      </a:r>
                      <a:endParaRPr kumimoji="0" lang="en-GB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65788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4000" marR="54000" marT="54000" marB="36000" anchor="ctr" horzOverflow="overflow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65788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II</a:t>
                      </a:r>
                      <a:endParaRPr kumimoji="0" lang="en-GB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65788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4000" marR="54000" marT="54000" marB="36000" anchor="ctr" horzOverflow="overflow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65788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III</a:t>
                      </a:r>
                      <a:endParaRPr kumimoji="0" lang="en-GB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65788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4000" marR="54000" marT="54000" marB="36000" anchor="ctr" horzOverflow="overflow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65788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IV</a:t>
                      </a:r>
                      <a:endParaRPr kumimoji="0" lang="en-GB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65788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4000" marR="54000" marT="54000" marB="36000" anchor="ctr" horzOverflow="overflow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65788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</a:t>
                      </a:r>
                      <a:endParaRPr kumimoji="0" lang="en-GB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65788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4000" marR="54000" marT="54000" marB="36000" anchor="ctr" horzOverflow="overflow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65788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II</a:t>
                      </a:r>
                      <a:endParaRPr kumimoji="0" lang="en-GB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65788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4000" marR="54000" marT="54000" marB="36000" anchor="ctr" horzOverflow="overflow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65788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III</a:t>
                      </a:r>
                      <a:endParaRPr kumimoji="0" lang="en-GB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65788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4000" marR="54000" marT="54000" marB="36000" anchor="ctr" horzOverflow="overflow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65788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IV</a:t>
                      </a:r>
                      <a:endParaRPr kumimoji="0" lang="en-GB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65788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4000" marR="54000" marT="54000" marB="36000" anchor="ctr" horzOverflow="overflow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65788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</a:t>
                      </a:r>
                      <a:endParaRPr kumimoji="0" lang="en-GB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65788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4000" marR="54000" marT="54000" marB="36000" anchor="ctr" horzOverflow="overflow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65788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II</a:t>
                      </a:r>
                      <a:endParaRPr kumimoji="0" lang="en-GB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65788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4000" marR="54000" marT="54000" marB="36000" anchor="ctr" horzOverflow="overflow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65788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III</a:t>
                      </a:r>
                      <a:endParaRPr kumimoji="0" lang="en-GB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65788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4000" marR="54000" marT="54000" marB="36000" anchor="ctr" horzOverflow="overflow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65788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IV</a:t>
                      </a:r>
                      <a:endParaRPr kumimoji="0" lang="en-GB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65788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54000" marR="54000" marT="54000" marB="36000" anchor="ctr" horzOverflow="overflow">
                    <a:lnL w="12700" cap="flat" cmpd="sng" algn="ctr">
                      <a:solidFill>
                        <a:schemeClr val="accent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1493">
                <a:tc>
                  <a:txBody>
                    <a:bodyPr/>
                    <a:lstStyle/>
                    <a:p>
                      <a:pPr marL="152400" marR="0" lvl="0" indent="-15240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65788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2010</a:t>
                      </a:r>
                      <a:endParaRPr kumimoji="0" lang="en-GB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65788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179388" marR="0" lvl="0" indent="-179388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65788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2011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179388" marR="0" lvl="0" indent="-179388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65788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2012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179388" marR="0" lvl="0" indent="-179388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Char char="¨"/>
                        <a:tabLst/>
                      </a:pPr>
                      <a:endParaRPr kumimoji="0" lang="ru-RU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179388" marR="0" lvl="0" indent="-179388" algn="ctr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65788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2013-2015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0004">
                <a:tc>
                  <a:txBody>
                    <a:bodyPr/>
                    <a:lstStyle/>
                    <a:p>
                      <a:pPr marL="108000" marR="0" lvl="0" indent="-10800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1. </a:t>
                      </a: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Разработка технологии</a:t>
                      </a:r>
                      <a:endParaRPr kumimoji="0" lang="ru-RU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Char char="¨"/>
                        <a:tabLst/>
                      </a:pPr>
                      <a:endParaRPr kumimoji="0" lang="ru-RU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79388" marR="0" lvl="0" indent="-179388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Char char="¨"/>
                        <a:tabLst/>
                      </a:pPr>
                      <a:r>
                        <a:rPr kumimoji="0" lang="ru-RU" sz="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     </a:t>
                      </a:r>
                      <a:endParaRPr kumimoji="0" lang="ru-RU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36000" marR="36000" marT="36000" marB="36000" horzOverflow="overflow">
                    <a:lnL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Char char="¨"/>
                        <a:tabLst/>
                      </a:pPr>
                      <a:endParaRPr kumimoji="0" lang="ru-RU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Char char="¨"/>
                        <a:tabLst/>
                      </a:pPr>
                      <a:endParaRPr kumimoji="0" lang="ru-RU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Char char="¨"/>
                        <a:tabLst/>
                      </a:pPr>
                      <a:endParaRPr kumimoji="0" lang="ru-RU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6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749">
                <a:tc>
                  <a:txBody>
                    <a:bodyPr/>
                    <a:lstStyle/>
                    <a:p>
                      <a:pPr marL="108000" marR="0" lvl="0" indent="-10800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 </a:t>
                      </a: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Бета-тестирование</a:t>
                      </a:r>
                      <a:endParaRPr kumimoji="0" lang="ru-RU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Char char="¨"/>
                        <a:tabLst/>
                      </a:pPr>
                      <a:endParaRPr kumimoji="0" lang="ru-RU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79388" marR="0" lvl="0" indent="-179388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Char char="¨"/>
                        <a:tabLst/>
                      </a:pPr>
                      <a:endParaRPr kumimoji="0" lang="ru-RU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36000" marR="36000" marT="36000" marB="36000" horzOverflow="overflow">
                    <a:lnL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6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Char char="¨"/>
                        <a:tabLst/>
                      </a:pPr>
                      <a:endParaRPr kumimoji="0" lang="ru-RU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Char char="¨"/>
                        <a:tabLst/>
                      </a:pPr>
                      <a:endParaRPr kumimoji="0" lang="ru-RU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Char char="¨"/>
                        <a:tabLst/>
                      </a:pPr>
                      <a:endParaRPr kumimoji="0" lang="ru-RU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6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004">
                <a:tc>
                  <a:txBody>
                    <a:bodyPr/>
                    <a:lstStyle/>
                    <a:p>
                      <a:pPr marL="108000" marR="0" lvl="0" indent="-10800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3. </a:t>
                      </a: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Разработка сценария и символики Игр</a:t>
                      </a:r>
                      <a:endParaRPr kumimoji="0" lang="en-GB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Char char="¨"/>
                        <a:tabLst/>
                      </a:pPr>
                      <a:endParaRPr kumimoji="0" lang="ru-RU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79388" marR="0" lvl="0" indent="-179388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Char char="¨"/>
                        <a:tabLst/>
                      </a:pPr>
                      <a:endParaRPr kumimoji="0" lang="ru-RU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36000" marR="36000" marT="36000" marB="36000" horzOverflow="overflow">
                    <a:lnL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Char char="¨"/>
                        <a:tabLst/>
                      </a:pPr>
                      <a:endParaRPr kumimoji="0" lang="ru-RU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Char char="¨"/>
                        <a:tabLst/>
                      </a:pPr>
                      <a:endParaRPr kumimoji="0" lang="ru-RU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Char char="¨"/>
                        <a:tabLst/>
                      </a:pPr>
                      <a:endParaRPr kumimoji="0" lang="ru-RU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1493">
                <a:tc>
                  <a:txBody>
                    <a:bodyPr/>
                    <a:lstStyle/>
                    <a:p>
                      <a:pPr marL="108000" marR="0" lvl="0" indent="-10800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4. </a:t>
                      </a: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Отбор участников</a:t>
                      </a:r>
                      <a:endParaRPr kumimoji="0" lang="en-GB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179388" marR="0" lvl="0" indent="-179388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Char char="¨"/>
                        <a:tabLst/>
                      </a:pPr>
                      <a:endParaRPr kumimoji="0" lang="ru-RU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36000" marR="36000" marT="36000" marB="36000" horzOverflow="overflow">
                    <a:lnL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Char char="¨"/>
                        <a:tabLst/>
                      </a:pPr>
                      <a:endParaRPr kumimoji="0" lang="ru-RU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Char char="¨"/>
                        <a:tabLst/>
                      </a:pPr>
                      <a:endParaRPr kumimoji="0" lang="ru-RU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Char char="¨"/>
                        <a:tabLst/>
                      </a:pPr>
                      <a:endParaRPr kumimoji="0" lang="ru-RU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1493">
                <a:tc>
                  <a:txBody>
                    <a:bodyPr/>
                    <a:lstStyle/>
                    <a:p>
                      <a:pPr marL="108000" marR="0" lvl="0" indent="-10800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5. </a:t>
                      </a: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Отборочные игры</a:t>
                      </a:r>
                      <a:endParaRPr kumimoji="0" lang="ru-RU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Char char="¨"/>
                        <a:tabLst/>
                      </a:pPr>
                      <a:endParaRPr kumimoji="0" lang="ru-RU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179388" marR="0" lvl="0" indent="-179388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Char char="¨"/>
                        <a:tabLst/>
                      </a:pPr>
                      <a:endParaRPr kumimoji="0" lang="ru-RU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36000" marR="36000" marT="36000" marB="36000" horzOverflow="overflow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Char char="¨"/>
                        <a:tabLst/>
                      </a:pPr>
                      <a:endParaRPr kumimoji="0" lang="ru-RU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Char char="¨"/>
                        <a:tabLst/>
                      </a:pPr>
                      <a:endParaRPr kumimoji="0" lang="ru-RU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Char char="¨"/>
                        <a:tabLst/>
                      </a:pPr>
                      <a:endParaRPr kumimoji="0" lang="ru-RU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1493">
                <a:tc>
                  <a:txBody>
                    <a:bodyPr/>
                    <a:lstStyle/>
                    <a:p>
                      <a:pPr marL="108000" marR="0" lvl="0" indent="-10800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6. </a:t>
                      </a: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Предстартовый маркетинг</a:t>
                      </a:r>
                      <a:endParaRPr kumimoji="0" lang="ru-RU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Char char="¨"/>
                        <a:tabLst/>
                      </a:pPr>
                      <a:endParaRPr kumimoji="0" lang="ru-RU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6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179388" marR="0" lvl="0" indent="-179388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Char char="¨"/>
                        <a:tabLst/>
                      </a:pPr>
                      <a:endParaRPr kumimoji="0" lang="ru-RU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36000" marR="36000" marT="36000" marB="36000" horzOverflow="overflow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6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Char char="¨"/>
                        <a:tabLst/>
                      </a:pPr>
                      <a:endParaRPr kumimoji="0" lang="ru-RU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Char char="¨"/>
                        <a:tabLst/>
                      </a:pPr>
                      <a:endParaRPr kumimoji="0" lang="ru-RU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Char char="¨"/>
                        <a:tabLst/>
                      </a:pPr>
                      <a:endParaRPr kumimoji="0" lang="ru-RU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1493">
                <a:tc>
                  <a:txBody>
                    <a:bodyPr/>
                    <a:lstStyle/>
                    <a:p>
                      <a:pPr marL="108000" marR="0" lvl="0" indent="-10800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7. </a:t>
                      </a: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Проведение Игр</a:t>
                      </a:r>
                      <a:endParaRPr kumimoji="0" lang="ru-RU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Char char="¨"/>
                        <a:tabLst/>
                      </a:pPr>
                      <a:endParaRPr kumimoji="0" lang="ru-RU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179388" marR="0" lvl="0" indent="-179388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Char char="¨"/>
                        <a:tabLst/>
                      </a:pPr>
                      <a:endParaRPr kumimoji="0" lang="ru-RU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36000" marR="36000" marT="36000" marB="36000" horzOverflow="overflow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Char char="¨"/>
                        <a:tabLst/>
                      </a:pPr>
                      <a:endParaRPr kumimoji="0" lang="ru-RU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Char char="¨"/>
                        <a:tabLst/>
                      </a:pPr>
                      <a:endParaRPr kumimoji="0" lang="ru-RU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Char char="¨"/>
                        <a:tabLst/>
                      </a:pPr>
                      <a:endParaRPr kumimoji="0" lang="ru-RU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1493">
                <a:tc>
                  <a:txBody>
                    <a:bodyPr/>
                    <a:lstStyle/>
                    <a:p>
                      <a:pPr marL="108000" marR="0" lvl="0" indent="-108000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2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Char char="¨"/>
                        <a:tabLst/>
                      </a:pPr>
                      <a:endParaRPr kumimoji="0" lang="ru-RU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179388" marR="0" lvl="0" indent="-179388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Char char="¨"/>
                        <a:tabLst/>
                      </a:pPr>
                      <a:endParaRPr kumimoji="0" lang="ru-RU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sz="6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36000" marR="36000" marT="36000" marB="36000" horzOverflow="overflow">
                    <a:lnL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Char char="¨"/>
                        <a:tabLst/>
                      </a:pPr>
                      <a:endParaRPr kumimoji="0" lang="ru-RU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Char char="¨"/>
                        <a:tabLst/>
                      </a:pPr>
                      <a:endParaRPr kumimoji="0" lang="ru-RU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3175" cap="flat" cmpd="sng" algn="ctr">
                      <a:noFill/>
                      <a:prstDash val="dash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7620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Char char="¨"/>
                        <a:tabLst/>
                      </a:pPr>
                      <a:endParaRPr kumimoji="0" lang="ru-RU" sz="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6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8" name="Текст 3"/>
          <p:cNvSpPr txBox="1">
            <a:spLocks/>
          </p:cNvSpPr>
          <p:nvPr/>
        </p:nvSpPr>
        <p:spPr>
          <a:xfrm>
            <a:off x="1620838" y="188913"/>
            <a:ext cx="7054850" cy="4318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ts val="12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1000">
                <a:solidFill>
                  <a:srgbClr val="3973AD"/>
                </a:solidFill>
                <a:latin typeface="Tahoma" pitchFamily="34" charset="0"/>
                <a:cs typeface="Tahoma" pitchFamily="34" charset="0"/>
              </a:rPr>
              <a:t>Меморандум</a:t>
            </a:r>
          </a:p>
          <a:p>
            <a:pPr marL="0" lvl="1">
              <a:spcBef>
                <a:spcPct val="20000"/>
              </a:spcBef>
              <a:buClr>
                <a:srgbClr val="3366CC"/>
              </a:buClr>
              <a:buFont typeface="Arial" charset="0"/>
              <a:buNone/>
            </a:pPr>
            <a:r>
              <a:rPr lang="ru-RU" sz="1000">
                <a:solidFill>
                  <a:srgbClr val="3973AD"/>
                </a:solidFill>
                <a:latin typeface="Tahoma" pitchFamily="34" charset="0"/>
                <a:cs typeface="Tahoma" pitchFamily="34" charset="0"/>
              </a:rPr>
              <a:t>Реализация Проекта «Название Проекта»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endParaRPr lang="ru-RU" sz="100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Текст 3"/>
          <p:cNvSpPr txBox="1">
            <a:spLocks/>
          </p:cNvSpPr>
          <p:nvPr/>
        </p:nvSpPr>
        <p:spPr bwMode="auto">
          <a:xfrm>
            <a:off x="1476375" y="260350"/>
            <a:ext cx="7343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None/>
            </a:pPr>
            <a:endParaRPr lang="ru-RU" sz="100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388350" y="6356350"/>
            <a:ext cx="431800" cy="365125"/>
          </a:xfrm>
        </p:spPr>
        <p:txBody>
          <a:bodyPr/>
          <a:lstStyle/>
          <a:p>
            <a:pPr>
              <a:defRPr/>
            </a:pPr>
            <a:fld id="{B12350E1-B839-4776-BBC4-8C6E7C36D838}" type="slidenum">
              <a:rPr lang="ru-RU" sz="1000" b="1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>
                <a:defRPr/>
              </a:pPr>
              <a:t>12</a:t>
            </a:fld>
            <a:endParaRPr lang="ru-RU" sz="1000" b="1" dirty="0">
              <a:solidFill>
                <a:schemeClr val="bg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95288" y="620713"/>
            <a:ext cx="8280400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Текст 3"/>
          <p:cNvSpPr txBox="1">
            <a:spLocks/>
          </p:cNvSpPr>
          <p:nvPr/>
        </p:nvSpPr>
        <p:spPr>
          <a:xfrm>
            <a:off x="379413" y="6381750"/>
            <a:ext cx="7054850" cy="3603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ts val="1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1000">
                <a:solidFill>
                  <a:srgbClr val="7F7F7F"/>
                </a:solidFill>
                <a:latin typeface="Tahoma" pitchFamily="34" charset="0"/>
                <a:cs typeface="Tahoma" pitchFamily="34" charset="0"/>
              </a:rPr>
              <a:t>Направление «Социальные  Проекты»</a:t>
            </a:r>
          </a:p>
          <a:p>
            <a:pPr>
              <a:lnSpc>
                <a:spcPts val="1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1000">
                <a:solidFill>
                  <a:srgbClr val="7F7F7F"/>
                </a:solidFill>
                <a:latin typeface="Tahoma" pitchFamily="34" charset="0"/>
                <a:cs typeface="Tahoma" pitchFamily="34" charset="0"/>
              </a:rPr>
              <a:t>Первичная экспертиза Проекта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endParaRPr lang="ru-RU" sz="1000">
              <a:solidFill>
                <a:srgbClr val="7F7F7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3318" name="Заголовок 1"/>
          <p:cNvSpPr>
            <a:spLocks noGrp="1"/>
          </p:cNvSpPr>
          <p:nvPr>
            <p:ph type="title"/>
          </p:nvPr>
        </p:nvSpPr>
        <p:spPr>
          <a:xfrm>
            <a:off x="1620838" y="765175"/>
            <a:ext cx="6983412" cy="287338"/>
          </a:xfrm>
        </p:spPr>
        <p:txBody>
          <a:bodyPr/>
          <a:lstStyle/>
          <a:p>
            <a:pPr algn="l">
              <a:lnSpc>
                <a:spcPts val="1800"/>
              </a:lnSpc>
            </a:pPr>
            <a:r>
              <a:rPr lang="en-US" sz="180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SWOT</a:t>
            </a:r>
            <a:r>
              <a:rPr lang="ru-RU" sz="180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-анализ Проекта</a:t>
            </a:r>
          </a:p>
        </p:txBody>
      </p:sp>
      <p:sp>
        <p:nvSpPr>
          <p:cNvPr id="9" name="Текст 3"/>
          <p:cNvSpPr txBox="1">
            <a:spLocks/>
          </p:cNvSpPr>
          <p:nvPr/>
        </p:nvSpPr>
        <p:spPr>
          <a:xfrm>
            <a:off x="323850" y="1203325"/>
            <a:ext cx="1638300" cy="20955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anchor="ctr"/>
          <a:lstStyle/>
          <a:p>
            <a:pPr marL="0" lvl="1" indent="1588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ru-RU" sz="1200" b="1" kern="0" dirty="0">
                <a:solidFill>
                  <a:schemeClr val="bg1"/>
                </a:solidFill>
                <a:latin typeface="+mn-lt"/>
                <a:cs typeface="+mn-cs"/>
              </a:rPr>
              <a:t>Сильные стороны</a:t>
            </a:r>
          </a:p>
        </p:txBody>
      </p:sp>
      <p:sp>
        <p:nvSpPr>
          <p:cNvPr id="10" name="Текст 3"/>
          <p:cNvSpPr txBox="1">
            <a:spLocks/>
          </p:cNvSpPr>
          <p:nvPr/>
        </p:nvSpPr>
        <p:spPr>
          <a:xfrm>
            <a:off x="7181850" y="1203325"/>
            <a:ext cx="1638300" cy="20955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anchor="ctr"/>
          <a:lstStyle>
            <a:defPPr>
              <a:defRPr lang="ru-RU"/>
            </a:defPPr>
            <a:lvl2pPr marL="0" lvl="1" indent="1588">
              <a:spcBef>
                <a:spcPts val="600"/>
              </a:spcBef>
              <a:spcAft>
                <a:spcPts val="0"/>
              </a:spcAft>
              <a:defRPr sz="1200" b="1" kern="0">
                <a:solidFill>
                  <a:schemeClr val="bg1"/>
                </a:solidFill>
              </a:defRPr>
            </a:lvl2pPr>
          </a:lstStyle>
          <a:p>
            <a:pPr lvl="1" fontAlgn="auto">
              <a:defRPr/>
            </a:pPr>
            <a:r>
              <a:rPr lang="ru-RU" dirty="0">
                <a:latin typeface="+mn-lt"/>
                <a:cs typeface="+mn-cs"/>
              </a:rPr>
              <a:t>Слабые стороны</a:t>
            </a:r>
          </a:p>
        </p:txBody>
      </p:sp>
      <p:sp>
        <p:nvSpPr>
          <p:cNvPr id="11" name="Текст 3"/>
          <p:cNvSpPr txBox="1">
            <a:spLocks/>
          </p:cNvSpPr>
          <p:nvPr/>
        </p:nvSpPr>
        <p:spPr>
          <a:xfrm>
            <a:off x="468313" y="6099175"/>
            <a:ext cx="1638300" cy="20955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anchor="ctr"/>
          <a:lstStyle>
            <a:defPPr>
              <a:defRPr lang="ru-RU"/>
            </a:defPPr>
            <a:lvl2pPr marL="0" lvl="1" indent="1588">
              <a:spcBef>
                <a:spcPts val="600"/>
              </a:spcBef>
              <a:spcAft>
                <a:spcPts val="0"/>
              </a:spcAft>
              <a:defRPr sz="1200" b="1" kern="0">
                <a:solidFill>
                  <a:schemeClr val="bg1"/>
                </a:solidFill>
              </a:defRPr>
            </a:lvl2pPr>
          </a:lstStyle>
          <a:p>
            <a:pPr lvl="1" fontAlgn="auto">
              <a:defRPr/>
            </a:pPr>
            <a:r>
              <a:rPr lang="ru-RU" dirty="0">
                <a:latin typeface="+mn-lt"/>
                <a:cs typeface="+mn-cs"/>
              </a:rPr>
              <a:t>Возможности</a:t>
            </a:r>
          </a:p>
        </p:txBody>
      </p:sp>
      <p:sp>
        <p:nvSpPr>
          <p:cNvPr id="15" name="Текст 3"/>
          <p:cNvSpPr txBox="1">
            <a:spLocks/>
          </p:cNvSpPr>
          <p:nvPr/>
        </p:nvSpPr>
        <p:spPr>
          <a:xfrm>
            <a:off x="7092950" y="6099175"/>
            <a:ext cx="1638300" cy="20955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anchor="ctr"/>
          <a:lstStyle>
            <a:defPPr>
              <a:defRPr lang="ru-RU"/>
            </a:defPPr>
            <a:lvl2pPr marL="0" lvl="1" indent="1588">
              <a:spcBef>
                <a:spcPts val="600"/>
              </a:spcBef>
              <a:spcAft>
                <a:spcPts val="0"/>
              </a:spcAft>
              <a:defRPr sz="1200" b="1" kern="0">
                <a:solidFill>
                  <a:schemeClr val="bg1"/>
                </a:solidFill>
              </a:defRPr>
            </a:lvl2pPr>
          </a:lstStyle>
          <a:p>
            <a:pPr lvl="1" fontAlgn="auto">
              <a:defRPr/>
            </a:pPr>
            <a:r>
              <a:rPr lang="ru-RU" dirty="0">
                <a:latin typeface="+mn-lt"/>
                <a:cs typeface="+mn-cs"/>
              </a:rPr>
              <a:t>Угрозы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323850" y="1412875"/>
            <a:ext cx="8496300" cy="0"/>
          </a:xfrm>
          <a:prstGeom prst="line">
            <a:avLst/>
          </a:prstGeom>
          <a:ln w="158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68313" y="6099175"/>
            <a:ext cx="8262937" cy="0"/>
          </a:xfrm>
          <a:prstGeom prst="line">
            <a:avLst/>
          </a:prstGeom>
          <a:ln w="1587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572000" y="1412875"/>
            <a:ext cx="0" cy="4686300"/>
          </a:xfrm>
          <a:prstGeom prst="line">
            <a:avLst/>
          </a:prstGeom>
          <a:ln w="952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395288" y="3860800"/>
            <a:ext cx="8262937" cy="0"/>
          </a:xfrm>
          <a:prstGeom prst="line">
            <a:avLst/>
          </a:prstGeom>
          <a:ln w="9525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Текст 3"/>
          <p:cNvSpPr txBox="1">
            <a:spLocks/>
          </p:cNvSpPr>
          <p:nvPr/>
        </p:nvSpPr>
        <p:spPr>
          <a:xfrm>
            <a:off x="323850" y="1484313"/>
            <a:ext cx="4176713" cy="22717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pPr marL="108000" lvl="1" indent="-108000" fontAlgn="auto">
              <a:lnSpc>
                <a:spcPts val="1100"/>
              </a:lnSpc>
              <a:spcBef>
                <a:spcPts val="50"/>
              </a:spcBef>
              <a:spcAft>
                <a:spcPts val="300"/>
              </a:spcAft>
              <a:buClr>
                <a:srgbClr val="3366CC"/>
              </a:buClr>
              <a:buSzPct val="80000"/>
              <a:buFont typeface="Wingdings" pitchFamily="2" charset="2"/>
              <a:buChar char="§"/>
              <a:defRPr/>
            </a:pPr>
            <a:endParaRPr lang="ru-RU" sz="1200" dirty="0">
              <a:solidFill>
                <a:schemeClr val="tx2">
                  <a:lumMod val="75000"/>
                </a:schemeClr>
              </a:solidFill>
              <a:latin typeface="+mn-lt"/>
              <a:cs typeface="Tahoma" pitchFamily="34" charset="0"/>
            </a:endParaRPr>
          </a:p>
          <a:p>
            <a:pPr marL="108000" lvl="1" indent="-108000" fontAlgn="auto">
              <a:lnSpc>
                <a:spcPts val="1100"/>
              </a:lnSpc>
              <a:spcBef>
                <a:spcPts val="50"/>
              </a:spcBef>
              <a:spcAft>
                <a:spcPts val="300"/>
              </a:spcAft>
              <a:buClr>
                <a:srgbClr val="3366CC"/>
              </a:buClr>
              <a:buSzPct val="80000"/>
              <a:buFont typeface="Wingdings" pitchFamily="2" charset="2"/>
              <a:buChar char="§"/>
              <a:defRPr/>
            </a:pPr>
            <a:endParaRPr lang="ru-RU" sz="1200" dirty="0">
              <a:solidFill>
                <a:schemeClr val="tx2">
                  <a:lumMod val="75000"/>
                </a:schemeClr>
              </a:solidFill>
              <a:latin typeface="+mn-lt"/>
              <a:cs typeface="Tahoma" pitchFamily="34" charset="0"/>
            </a:endParaRPr>
          </a:p>
          <a:p>
            <a:pPr marL="108000" lvl="1" indent="-108000" fontAlgn="auto">
              <a:lnSpc>
                <a:spcPts val="1100"/>
              </a:lnSpc>
              <a:spcBef>
                <a:spcPts val="50"/>
              </a:spcBef>
              <a:spcAft>
                <a:spcPts val="300"/>
              </a:spcAft>
              <a:buClr>
                <a:srgbClr val="3366CC"/>
              </a:buClr>
              <a:buSzPct val="80000"/>
              <a:buFont typeface="Wingdings" pitchFamily="2" charset="2"/>
              <a:buChar char="§"/>
              <a:defRPr/>
            </a:pPr>
            <a:endParaRPr lang="ru-RU" sz="1200" dirty="0">
              <a:solidFill>
                <a:schemeClr val="tx2">
                  <a:lumMod val="75000"/>
                </a:schemeClr>
              </a:solidFill>
              <a:latin typeface="+mn-lt"/>
              <a:cs typeface="Tahoma" pitchFamily="34" charset="0"/>
            </a:endParaRPr>
          </a:p>
          <a:p>
            <a:pPr marL="108000" lvl="1" indent="-108000" fontAlgn="auto">
              <a:lnSpc>
                <a:spcPts val="1100"/>
              </a:lnSpc>
              <a:spcBef>
                <a:spcPts val="50"/>
              </a:spcBef>
              <a:spcAft>
                <a:spcPts val="300"/>
              </a:spcAft>
              <a:buClr>
                <a:srgbClr val="3366CC"/>
              </a:buClr>
              <a:buSzPct val="80000"/>
              <a:buFont typeface="Wingdings" pitchFamily="2" charset="2"/>
              <a:buChar char="§"/>
              <a:defRPr/>
            </a:pPr>
            <a:endParaRPr lang="ru-RU" sz="1200" dirty="0">
              <a:solidFill>
                <a:schemeClr val="tx2">
                  <a:lumMod val="75000"/>
                </a:schemeClr>
              </a:solidFill>
              <a:latin typeface="+mn-lt"/>
              <a:cs typeface="Tahoma" pitchFamily="34" charset="0"/>
            </a:endParaRPr>
          </a:p>
          <a:p>
            <a:pPr marL="108000" lvl="1" indent="-108000" fontAlgn="auto">
              <a:lnSpc>
                <a:spcPts val="1100"/>
              </a:lnSpc>
              <a:spcBef>
                <a:spcPts val="50"/>
              </a:spcBef>
              <a:spcAft>
                <a:spcPts val="300"/>
              </a:spcAft>
              <a:buClr>
                <a:srgbClr val="3366CC"/>
              </a:buClr>
              <a:buSzPct val="80000"/>
              <a:buFont typeface="Wingdings" pitchFamily="2" charset="2"/>
              <a:buChar char="§"/>
              <a:defRPr/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Tahoma" pitchFamily="34" charset="0"/>
              </a:rPr>
              <a:t>Уникальные, востребованные на рынке технологии</a:t>
            </a:r>
          </a:p>
          <a:p>
            <a:pPr marL="108000" lvl="1" indent="-108000" fontAlgn="auto">
              <a:lnSpc>
                <a:spcPts val="1100"/>
              </a:lnSpc>
              <a:spcBef>
                <a:spcPts val="50"/>
              </a:spcBef>
              <a:spcAft>
                <a:spcPts val="300"/>
              </a:spcAft>
              <a:buClr>
                <a:srgbClr val="3366CC"/>
              </a:buClr>
              <a:buSzPct val="80000"/>
              <a:buFont typeface="Wingdings" pitchFamily="2" charset="2"/>
              <a:buChar char="§"/>
              <a:defRPr/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Tahoma" pitchFamily="34" charset="0"/>
              </a:rPr>
              <a:t>Собственный мощный канал интернет-маркетинга</a:t>
            </a:r>
          </a:p>
          <a:p>
            <a:pPr marL="108000" lvl="1" indent="-108000" fontAlgn="auto">
              <a:lnSpc>
                <a:spcPts val="1100"/>
              </a:lnSpc>
              <a:spcBef>
                <a:spcPts val="50"/>
              </a:spcBef>
              <a:spcAft>
                <a:spcPts val="300"/>
              </a:spcAft>
              <a:buClr>
                <a:srgbClr val="3366CC"/>
              </a:buClr>
              <a:buSzPct val="80000"/>
              <a:buFont typeface="Wingdings" pitchFamily="2" charset="2"/>
              <a:buChar char="§"/>
              <a:defRPr/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Tahoma" pitchFamily="34" charset="0"/>
              </a:rPr>
              <a:t>Своя всемирная сеть лицензированных бизнес-консультантов</a:t>
            </a:r>
          </a:p>
          <a:p>
            <a:pPr marL="108000" lvl="1" indent="-108000" fontAlgn="auto">
              <a:lnSpc>
                <a:spcPts val="1100"/>
              </a:lnSpc>
              <a:spcBef>
                <a:spcPts val="50"/>
              </a:spcBef>
              <a:spcAft>
                <a:spcPts val="300"/>
              </a:spcAft>
              <a:buClr>
                <a:srgbClr val="3366CC"/>
              </a:buClr>
              <a:buSzPct val="80000"/>
              <a:buFont typeface="Wingdings" pitchFamily="2" charset="2"/>
              <a:buChar char="§"/>
              <a:defRPr/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+mn-lt"/>
                <a:cs typeface="Tahoma" pitchFamily="34" charset="0"/>
              </a:rPr>
              <a:t>Достаточные собственные финансовые средства для успешной реализации проекта</a:t>
            </a:r>
            <a:endParaRPr lang="ru-RU" sz="1200" dirty="0">
              <a:solidFill>
                <a:schemeClr val="tx2">
                  <a:lumMod val="75000"/>
                </a:schemeClr>
              </a:solidFill>
              <a:latin typeface="+mn-lt"/>
              <a:cs typeface="Tahoma" pitchFamily="34" charset="0"/>
            </a:endParaRPr>
          </a:p>
        </p:txBody>
      </p:sp>
      <p:sp>
        <p:nvSpPr>
          <p:cNvPr id="20" name="Текст 3"/>
          <p:cNvSpPr txBox="1">
            <a:spLocks/>
          </p:cNvSpPr>
          <p:nvPr/>
        </p:nvSpPr>
        <p:spPr>
          <a:xfrm>
            <a:off x="4645025" y="1484313"/>
            <a:ext cx="4175125" cy="22717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ru-RU"/>
            </a:defPPr>
            <a:lvl2pPr marL="108000" lvl="1" indent="-108000">
              <a:lnSpc>
                <a:spcPts val="1100"/>
              </a:lnSpc>
              <a:spcBef>
                <a:spcPts val="50"/>
              </a:spcBef>
              <a:spcAft>
                <a:spcPts val="300"/>
              </a:spcAft>
              <a:buClr>
                <a:srgbClr val="3366CC"/>
              </a:buClr>
              <a:buSzPct val="80000"/>
              <a:buFont typeface="Wingdings" pitchFamily="2" charset="2"/>
              <a:buChar char="§"/>
              <a:defRPr sz="850">
                <a:solidFill>
                  <a:schemeClr val="tx2"/>
                </a:solidFill>
                <a:latin typeface="Tahoma" pitchFamily="34" charset="0"/>
                <a:cs typeface="Tahoma" pitchFamily="34" charset="0"/>
              </a:defRPr>
            </a:lvl2pPr>
          </a:lstStyle>
          <a:p>
            <a:pPr lvl="1" fontAlgn="auto">
              <a:defRPr/>
            </a:pPr>
            <a:endParaRPr lang="ru-RU" dirty="0" smtClean="0"/>
          </a:p>
          <a:p>
            <a:pPr lvl="1" fontAlgn="auto">
              <a:defRPr/>
            </a:pPr>
            <a:endParaRPr lang="ru-RU" dirty="0"/>
          </a:p>
          <a:p>
            <a:pPr lvl="1" fontAlgn="auto">
              <a:defRPr/>
            </a:pPr>
            <a:endParaRPr lang="ru-RU" dirty="0" smtClean="0"/>
          </a:p>
          <a:p>
            <a:pPr lvl="1" fontAlgn="auto">
              <a:defRPr/>
            </a:pPr>
            <a:endParaRPr lang="ru-RU" dirty="0"/>
          </a:p>
          <a:p>
            <a:pPr lvl="1" fontAlgn="auto">
              <a:defRPr/>
            </a:pPr>
            <a:r>
              <a:rPr lang="ru-RU" sz="1200" dirty="0" smtClean="0">
                <a:latin typeface="+mn-lt"/>
              </a:rPr>
              <a:t>Недостаток собственных средства на спонсирование всех желаемых социальных </a:t>
            </a:r>
            <a:r>
              <a:rPr lang="ru-RU" sz="1200" dirty="0" err="1" smtClean="0">
                <a:latin typeface="+mn-lt"/>
              </a:rPr>
              <a:t>подпроектов</a:t>
            </a:r>
            <a:r>
              <a:rPr lang="ru-RU" sz="1200" dirty="0" smtClean="0">
                <a:latin typeface="+mn-lt"/>
              </a:rPr>
              <a:t>, в частности, подготовку российской команды людей с ограниченными физическими возможностями</a:t>
            </a:r>
            <a:endParaRPr lang="ru-RU" sz="1200" dirty="0">
              <a:latin typeface="+mn-lt"/>
            </a:endParaRPr>
          </a:p>
        </p:txBody>
      </p:sp>
      <p:sp>
        <p:nvSpPr>
          <p:cNvPr id="23" name="Текст 3"/>
          <p:cNvSpPr txBox="1">
            <a:spLocks/>
          </p:cNvSpPr>
          <p:nvPr/>
        </p:nvSpPr>
        <p:spPr>
          <a:xfrm>
            <a:off x="323850" y="3963988"/>
            <a:ext cx="4175125" cy="2057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ru-RU"/>
            </a:defPPr>
            <a:lvl2pPr marL="108000" lvl="1" indent="-108000">
              <a:lnSpc>
                <a:spcPts val="1100"/>
              </a:lnSpc>
              <a:spcBef>
                <a:spcPts val="50"/>
              </a:spcBef>
              <a:spcAft>
                <a:spcPts val="300"/>
              </a:spcAft>
              <a:buClr>
                <a:srgbClr val="3366CC"/>
              </a:buClr>
              <a:buSzPct val="80000"/>
              <a:buFont typeface="Wingdings" pitchFamily="2" charset="2"/>
              <a:buChar char="§"/>
              <a:defRPr sz="850">
                <a:solidFill>
                  <a:schemeClr val="tx2"/>
                </a:solidFill>
                <a:latin typeface="Tahoma" pitchFamily="34" charset="0"/>
                <a:cs typeface="Tahoma" pitchFamily="34" charset="0"/>
              </a:defRPr>
            </a:lvl2pPr>
          </a:lstStyle>
          <a:p>
            <a:pPr lvl="1" fontAlgn="auto">
              <a:defRPr/>
            </a:pPr>
            <a:endParaRPr lang="ru-RU" sz="1200" dirty="0" smtClean="0">
              <a:latin typeface="+mn-lt"/>
            </a:endParaRPr>
          </a:p>
          <a:p>
            <a:pPr lvl="1" fontAlgn="auto">
              <a:defRPr/>
            </a:pPr>
            <a:endParaRPr lang="ru-RU" sz="1200" dirty="0">
              <a:latin typeface="+mn-lt"/>
            </a:endParaRPr>
          </a:p>
          <a:p>
            <a:pPr lvl="1" fontAlgn="auto">
              <a:defRPr/>
            </a:pPr>
            <a:endParaRPr lang="ru-RU" sz="1200" dirty="0" smtClean="0">
              <a:latin typeface="+mn-lt"/>
            </a:endParaRPr>
          </a:p>
          <a:p>
            <a:pPr lvl="1" fontAlgn="auto">
              <a:defRPr/>
            </a:pPr>
            <a:r>
              <a:rPr lang="ru-RU" sz="1200" dirty="0" smtClean="0">
                <a:latin typeface="+mn-lt"/>
              </a:rPr>
              <a:t>Кроме АСИ, другие компании или организации могут захотеть проспонсировать участие в </a:t>
            </a:r>
            <a:r>
              <a:rPr lang="ru-RU" sz="1200" dirty="0">
                <a:latin typeface="+mn-lt"/>
              </a:rPr>
              <a:t>проекте российской команды </a:t>
            </a:r>
            <a:r>
              <a:rPr lang="ru-RU" sz="1200" dirty="0" smtClean="0">
                <a:latin typeface="+mn-lt"/>
              </a:rPr>
              <a:t>людей </a:t>
            </a:r>
            <a:r>
              <a:rPr lang="ru-RU" sz="1200" dirty="0">
                <a:latin typeface="+mn-lt"/>
              </a:rPr>
              <a:t>с ограниченными физическими возможностями</a:t>
            </a:r>
          </a:p>
        </p:txBody>
      </p:sp>
      <p:sp>
        <p:nvSpPr>
          <p:cNvPr id="24" name="Текст 3"/>
          <p:cNvSpPr txBox="1">
            <a:spLocks/>
          </p:cNvSpPr>
          <p:nvPr/>
        </p:nvSpPr>
        <p:spPr>
          <a:xfrm>
            <a:off x="4643438" y="3963988"/>
            <a:ext cx="4176712" cy="2057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ru-RU"/>
            </a:defPPr>
            <a:lvl2pPr marL="108000" lvl="1" indent="-108000">
              <a:lnSpc>
                <a:spcPts val="1100"/>
              </a:lnSpc>
              <a:spcBef>
                <a:spcPts val="50"/>
              </a:spcBef>
              <a:spcAft>
                <a:spcPts val="300"/>
              </a:spcAft>
              <a:buClr>
                <a:srgbClr val="3366CC"/>
              </a:buClr>
              <a:buSzPct val="80000"/>
              <a:buFont typeface="Wingdings" pitchFamily="2" charset="2"/>
              <a:buChar char="§"/>
              <a:defRPr sz="850">
                <a:solidFill>
                  <a:schemeClr val="tx2"/>
                </a:solidFill>
                <a:latin typeface="Tahoma" pitchFamily="34" charset="0"/>
                <a:cs typeface="Tahoma" pitchFamily="34" charset="0"/>
              </a:defRPr>
            </a:lvl2pPr>
          </a:lstStyle>
          <a:p>
            <a:pPr lvl="1" fontAlgn="auto">
              <a:defRPr/>
            </a:pPr>
            <a:endParaRPr lang="ru-RU" sz="1200" dirty="0" smtClean="0">
              <a:latin typeface="+mn-lt"/>
            </a:endParaRPr>
          </a:p>
          <a:p>
            <a:pPr lvl="1" fontAlgn="auto">
              <a:defRPr/>
            </a:pPr>
            <a:endParaRPr lang="ru-RU" sz="1200" dirty="0">
              <a:latin typeface="+mn-lt"/>
            </a:endParaRPr>
          </a:p>
          <a:p>
            <a:pPr lvl="1" fontAlgn="auto">
              <a:defRPr/>
            </a:pPr>
            <a:endParaRPr lang="ru-RU" sz="1200" dirty="0" smtClean="0">
              <a:latin typeface="+mn-lt"/>
            </a:endParaRPr>
          </a:p>
          <a:p>
            <a:pPr lvl="1" fontAlgn="auto">
              <a:defRPr/>
            </a:pPr>
            <a:r>
              <a:rPr lang="ru-RU" sz="1200" dirty="0" smtClean="0">
                <a:latin typeface="+mn-lt"/>
              </a:rPr>
              <a:t>Ни один из возможных спонсоров не захочет проспонсировать участие </a:t>
            </a:r>
            <a:r>
              <a:rPr lang="ru-RU" sz="1200" dirty="0">
                <a:latin typeface="+mn-lt"/>
              </a:rPr>
              <a:t>российской команды </a:t>
            </a:r>
            <a:r>
              <a:rPr lang="ru-RU" sz="1200" dirty="0" smtClean="0">
                <a:latin typeface="+mn-lt"/>
              </a:rPr>
              <a:t>людей </a:t>
            </a:r>
            <a:r>
              <a:rPr lang="ru-RU" sz="1200" dirty="0">
                <a:latin typeface="+mn-lt"/>
              </a:rPr>
              <a:t>с ограниченными физическими </a:t>
            </a:r>
            <a:r>
              <a:rPr lang="ru-RU" sz="1200" dirty="0" smtClean="0">
                <a:latin typeface="+mn-lt"/>
              </a:rPr>
              <a:t>возможностями в проекте</a:t>
            </a:r>
            <a:endParaRPr lang="ru-RU" sz="1200" dirty="0">
              <a:latin typeface="+mn-lt"/>
            </a:endParaRPr>
          </a:p>
        </p:txBody>
      </p:sp>
      <p:sp>
        <p:nvSpPr>
          <p:cNvPr id="25" name="Текст 3"/>
          <p:cNvSpPr txBox="1">
            <a:spLocks/>
          </p:cNvSpPr>
          <p:nvPr/>
        </p:nvSpPr>
        <p:spPr>
          <a:xfrm>
            <a:off x="4500563" y="3829050"/>
            <a:ext cx="144462" cy="1047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anchor="ctr"/>
          <a:lstStyle>
            <a:defPPr>
              <a:defRPr lang="ru-RU"/>
            </a:defPPr>
            <a:lvl2pPr marL="0" lvl="1" indent="1588">
              <a:spcBef>
                <a:spcPts val="600"/>
              </a:spcBef>
              <a:spcAft>
                <a:spcPts val="0"/>
              </a:spcAft>
              <a:defRPr sz="1200" b="1" kern="0">
                <a:solidFill>
                  <a:schemeClr val="bg1"/>
                </a:solidFill>
              </a:defRPr>
            </a:lvl2pPr>
          </a:lstStyle>
          <a:p>
            <a:pPr lvl="1" fontAlgn="auto">
              <a:defRPr/>
            </a:pPr>
            <a:endParaRPr lang="ru-RU" dirty="0">
              <a:latin typeface="+mn-lt"/>
              <a:cs typeface="+mn-cs"/>
            </a:endParaRPr>
          </a:p>
        </p:txBody>
      </p:sp>
      <p:pic>
        <p:nvPicPr>
          <p:cNvPr id="1333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12713"/>
            <a:ext cx="129540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Текст 3"/>
          <p:cNvSpPr txBox="1">
            <a:spLocks/>
          </p:cNvSpPr>
          <p:nvPr/>
        </p:nvSpPr>
        <p:spPr>
          <a:xfrm>
            <a:off x="1620838" y="188913"/>
            <a:ext cx="7054850" cy="4318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ts val="12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1000">
                <a:solidFill>
                  <a:srgbClr val="3973AD"/>
                </a:solidFill>
                <a:latin typeface="Tahoma" pitchFamily="34" charset="0"/>
                <a:cs typeface="Tahoma" pitchFamily="34" charset="0"/>
              </a:rPr>
              <a:t>Меморандум</a:t>
            </a:r>
          </a:p>
          <a:p>
            <a:pPr marL="0" lvl="1">
              <a:spcBef>
                <a:spcPct val="20000"/>
              </a:spcBef>
              <a:buClr>
                <a:srgbClr val="3366CC"/>
              </a:buClr>
              <a:buFont typeface="Arial" charset="0"/>
              <a:buNone/>
            </a:pPr>
            <a:r>
              <a:rPr lang="ru-RU" sz="1000">
                <a:solidFill>
                  <a:srgbClr val="3973AD"/>
                </a:solidFill>
                <a:latin typeface="Tahoma" pitchFamily="34" charset="0"/>
                <a:cs typeface="Tahoma" pitchFamily="34" charset="0"/>
              </a:rPr>
              <a:t>Реализация Проекта «Название Проекта»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endParaRPr lang="ru-RU" sz="100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Текст 3"/>
          <p:cNvSpPr txBox="1">
            <a:spLocks/>
          </p:cNvSpPr>
          <p:nvPr/>
        </p:nvSpPr>
        <p:spPr bwMode="auto">
          <a:xfrm>
            <a:off x="1476375" y="260350"/>
            <a:ext cx="7343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None/>
            </a:pPr>
            <a:endParaRPr lang="ru-RU" sz="100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248650" y="6376988"/>
            <a:ext cx="431800" cy="365125"/>
          </a:xfrm>
        </p:spPr>
        <p:txBody>
          <a:bodyPr/>
          <a:lstStyle/>
          <a:p>
            <a:pPr>
              <a:defRPr/>
            </a:pPr>
            <a:fld id="{2773A580-B1B3-4FE0-808E-EA6ACA9C70F9}" type="slidenum">
              <a:rPr lang="ru-RU" sz="1000" b="1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>
                <a:defRPr/>
              </a:pPr>
              <a:t>13</a:t>
            </a:fld>
            <a:endParaRPr lang="ru-RU" sz="1000" b="1" dirty="0">
              <a:solidFill>
                <a:schemeClr val="bg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95288" y="620713"/>
            <a:ext cx="8280400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Текст 3"/>
          <p:cNvSpPr txBox="1">
            <a:spLocks/>
          </p:cNvSpPr>
          <p:nvPr/>
        </p:nvSpPr>
        <p:spPr>
          <a:xfrm>
            <a:off x="379413" y="6381750"/>
            <a:ext cx="7054850" cy="3603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ts val="1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1000">
                <a:solidFill>
                  <a:srgbClr val="7F7F7F"/>
                </a:solidFill>
                <a:latin typeface="Tahoma" pitchFamily="34" charset="0"/>
                <a:cs typeface="Tahoma" pitchFamily="34" charset="0"/>
              </a:rPr>
              <a:t>Направление «Социальные Проекты»</a:t>
            </a:r>
          </a:p>
          <a:p>
            <a:pPr>
              <a:lnSpc>
                <a:spcPts val="1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1000">
                <a:solidFill>
                  <a:srgbClr val="7F7F7F"/>
                </a:solidFill>
                <a:latin typeface="Tahoma" pitchFamily="34" charset="0"/>
                <a:cs typeface="Tahoma" pitchFamily="34" charset="0"/>
              </a:rPr>
              <a:t>Первичная экспертиза Проекта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endParaRPr lang="ru-RU" sz="1000">
              <a:solidFill>
                <a:srgbClr val="7F7F7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42" name="Заголовок 1"/>
          <p:cNvSpPr>
            <a:spLocks noGrp="1"/>
          </p:cNvSpPr>
          <p:nvPr>
            <p:ph type="title"/>
          </p:nvPr>
        </p:nvSpPr>
        <p:spPr>
          <a:xfrm>
            <a:off x="1620838" y="765175"/>
            <a:ext cx="6983412" cy="431800"/>
          </a:xfrm>
        </p:spPr>
        <p:txBody>
          <a:bodyPr/>
          <a:lstStyle/>
          <a:p>
            <a:pPr algn="l">
              <a:lnSpc>
                <a:spcPts val="1800"/>
              </a:lnSpc>
            </a:pPr>
            <a:r>
              <a:rPr lang="ru-RU" sz="180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Обоснование поддержки/сопровождения Проекта Агентством стратегических инициатив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95288" y="1484313"/>
            <a:ext cx="8270875" cy="4465637"/>
          </a:xfrm>
          <a:prstGeom prst="roundRect">
            <a:avLst>
              <a:gd name="adj" fmla="val 7006"/>
            </a:avLst>
          </a:prstGeom>
          <a:solidFill>
            <a:srgbClr val="F8FAFE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144000" lvl="1" fontAlgn="auto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>
                <a:srgbClr val="3366CC"/>
              </a:buClr>
              <a:defRPr/>
            </a:pPr>
            <a:r>
              <a:rPr lang="ru-RU" sz="1200" dirty="0">
                <a:solidFill>
                  <a:schemeClr val="tx2">
                    <a:lumMod val="75000"/>
                  </a:schemeClr>
                </a:solidFill>
                <a:cs typeface="Tahoma" pitchFamily="34" charset="0"/>
              </a:rPr>
              <a:t>Указать формат поддержки Проекта АСИ:</a:t>
            </a:r>
          </a:p>
          <a:p>
            <a:pPr marL="144000" lvl="1" fontAlgn="auto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>
                <a:srgbClr val="3366CC"/>
              </a:buClr>
              <a:defRPr/>
            </a:pPr>
            <a:endParaRPr lang="ru-RU" sz="1200" dirty="0">
              <a:solidFill>
                <a:schemeClr val="tx2">
                  <a:lumMod val="75000"/>
                </a:schemeClr>
              </a:solidFill>
              <a:cs typeface="Tahoma" pitchFamily="34" charset="0"/>
            </a:endParaRPr>
          </a:p>
          <a:p>
            <a:pPr marL="372600" lvl="1" indent="-228600" fontAlgn="auto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>
                <a:srgbClr val="3366CC"/>
              </a:buClr>
              <a:buFontTx/>
              <a:buAutoNum type="arabicPeriod"/>
              <a:defRPr/>
            </a:pPr>
            <a:r>
              <a:rPr lang="ru-RU" sz="1200" dirty="0">
                <a:solidFill>
                  <a:schemeClr val="tx2">
                    <a:lumMod val="75000"/>
                  </a:schemeClr>
                </a:solidFill>
                <a:cs typeface="Tahoma" pitchFamily="34" charset="0"/>
              </a:rPr>
              <a:t>Административная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cs typeface="Tahoma" pitchFamily="34" charset="0"/>
              </a:rPr>
              <a:t>поддержка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cs typeface="Tahoma" pitchFamily="34" charset="0"/>
              </a:rPr>
              <a:t>; НЕТ</a:t>
            </a:r>
            <a:endParaRPr lang="ru-RU" sz="1200" dirty="0">
              <a:solidFill>
                <a:schemeClr val="tx2">
                  <a:lumMod val="75000"/>
                </a:schemeClr>
              </a:solidFill>
              <a:cs typeface="Tahoma" pitchFamily="34" charset="0"/>
            </a:endParaRPr>
          </a:p>
          <a:p>
            <a:pPr marL="372600" lvl="1" indent="-228600" fontAlgn="auto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>
                <a:srgbClr val="3366CC"/>
              </a:buClr>
              <a:buFontTx/>
              <a:buAutoNum type="arabicPeriod"/>
              <a:defRPr/>
            </a:pPr>
            <a:r>
              <a:rPr lang="ru-RU" sz="1200" dirty="0">
                <a:solidFill>
                  <a:schemeClr val="tx2">
                    <a:lumMod val="75000"/>
                  </a:schemeClr>
                </a:solidFill>
                <a:cs typeface="Tahoma" pitchFamily="34" charset="0"/>
              </a:rPr>
              <a:t>Нормативно-правовая поддержка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cs typeface="Tahoma" pitchFamily="34" charset="0"/>
              </a:rPr>
              <a:t>; НЕТ</a:t>
            </a:r>
            <a:endParaRPr lang="ru-RU" sz="1200" dirty="0">
              <a:solidFill>
                <a:schemeClr val="tx2">
                  <a:lumMod val="75000"/>
                </a:schemeClr>
              </a:solidFill>
              <a:cs typeface="Tahoma" pitchFamily="34" charset="0"/>
            </a:endParaRPr>
          </a:p>
          <a:p>
            <a:pPr marL="372600" lvl="1" indent="-228600" fontAlgn="auto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>
                <a:srgbClr val="3366CC"/>
              </a:buClr>
              <a:buFontTx/>
              <a:buAutoNum type="arabicPeriod"/>
              <a:defRPr/>
            </a:pPr>
            <a:r>
              <a:rPr lang="ru-RU" sz="1200" dirty="0">
                <a:solidFill>
                  <a:schemeClr val="tx2">
                    <a:lumMod val="75000"/>
                  </a:schemeClr>
                </a:solidFill>
                <a:cs typeface="Tahoma" pitchFamily="34" charset="0"/>
              </a:rPr>
              <a:t>Информационная поддержка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cs typeface="Tahoma" pitchFamily="34" charset="0"/>
              </a:rPr>
              <a:t>; ДА</a:t>
            </a:r>
            <a:endParaRPr lang="ru-RU" sz="1200" dirty="0">
              <a:solidFill>
                <a:schemeClr val="tx2">
                  <a:lumMod val="75000"/>
                </a:schemeClr>
              </a:solidFill>
              <a:cs typeface="Tahoma" pitchFamily="34" charset="0"/>
            </a:endParaRPr>
          </a:p>
          <a:p>
            <a:pPr marL="372600" lvl="1" indent="-228600" fontAlgn="auto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>
                <a:srgbClr val="3366CC"/>
              </a:buClr>
              <a:buFontTx/>
              <a:buAutoNum type="arabicPeriod"/>
              <a:defRPr/>
            </a:pPr>
            <a:r>
              <a:rPr lang="ru-RU" sz="1200" dirty="0">
                <a:solidFill>
                  <a:schemeClr val="tx2">
                    <a:lumMod val="75000"/>
                  </a:schemeClr>
                </a:solidFill>
                <a:cs typeface="Tahoma" pitchFamily="34" charset="0"/>
              </a:rPr>
              <a:t>Финансово-экономическая </a:t>
            </a:r>
            <a:r>
              <a:rPr lang="ru-RU" sz="1200" dirty="0">
                <a:solidFill>
                  <a:schemeClr val="tx2">
                    <a:lumMod val="75000"/>
                  </a:schemeClr>
                </a:solidFill>
                <a:cs typeface="Tahoma" pitchFamily="34" charset="0"/>
              </a:rPr>
              <a:t>поддержка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cs typeface="Tahoma" pitchFamily="34" charset="0"/>
              </a:rPr>
              <a:t>. ДА</a:t>
            </a:r>
            <a:endParaRPr lang="ru-RU" sz="1200" dirty="0">
              <a:solidFill>
                <a:schemeClr val="tx2">
                  <a:lumMod val="75000"/>
                </a:schemeClr>
              </a:solidFill>
              <a:cs typeface="Tahoma" pitchFamily="34" charset="0"/>
            </a:endParaRPr>
          </a:p>
          <a:p>
            <a:pPr marL="372600" lvl="1" indent="-228600" fontAlgn="auto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>
                <a:srgbClr val="3366CC"/>
              </a:buClr>
              <a:buFontTx/>
              <a:buAutoNum type="arabicPeriod"/>
              <a:defRPr/>
            </a:pPr>
            <a:endParaRPr lang="ru-RU" sz="1200" dirty="0">
              <a:solidFill>
                <a:schemeClr val="tx2">
                  <a:lumMod val="75000"/>
                </a:schemeClr>
              </a:solidFill>
              <a:cs typeface="Tahoma" pitchFamily="34" charset="0"/>
            </a:endParaRPr>
          </a:p>
          <a:p>
            <a:pPr marL="144000" lvl="1" fontAlgn="auto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>
                <a:srgbClr val="3366CC"/>
              </a:buClr>
              <a:defRPr/>
            </a:pPr>
            <a:r>
              <a:rPr lang="ru-RU" sz="1200" dirty="0">
                <a:solidFill>
                  <a:schemeClr val="tx2">
                    <a:lumMod val="75000"/>
                  </a:schemeClr>
                </a:solidFill>
                <a:cs typeface="Tahoma" pitchFamily="34" charset="0"/>
              </a:rPr>
              <a:t>Подробно описать  требуемые для Проекта ресурсы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cs typeface="Tahoma" pitchFamily="34" charset="0"/>
              </a:rPr>
              <a:t>.</a:t>
            </a:r>
          </a:p>
          <a:p>
            <a:pPr marL="144000" lvl="1" fontAlgn="auto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>
                <a:srgbClr val="3366CC"/>
              </a:buClr>
              <a:defRPr/>
            </a:pPr>
            <a:endParaRPr lang="ru-RU" sz="1200" dirty="0">
              <a:solidFill>
                <a:schemeClr val="tx2">
                  <a:lumMod val="75000"/>
                </a:schemeClr>
              </a:solidFill>
              <a:cs typeface="Tahoma" pitchFamily="34" charset="0"/>
            </a:endParaRPr>
          </a:p>
          <a:p>
            <a:pPr marL="144000" lvl="1" fontAlgn="auto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>
                <a:srgbClr val="3366CC"/>
              </a:buClr>
              <a:defRPr/>
            </a:pP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cs typeface="Tahoma" pitchFamily="34" charset="0"/>
              </a:rPr>
              <a:t>Если АСИ согласится профинансировать в размере 600 000 руб. участие российской команды людей с ограниченными физическими возможностями в 1-х </a:t>
            </a:r>
            <a:r>
              <a:rPr lang="ru-RU" sz="1200" dirty="0" err="1" smtClean="0">
                <a:solidFill>
                  <a:schemeClr val="tx2">
                    <a:lumMod val="75000"/>
                  </a:schemeClr>
                </a:solidFill>
                <a:cs typeface="Tahoma" pitchFamily="34" charset="0"/>
              </a:rPr>
              <a:t>Инномпийских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cs typeface="Tahoma" pitchFamily="34" charset="0"/>
              </a:rPr>
              <a:t> интернет-играх </a:t>
            </a:r>
            <a:r>
              <a:rPr lang="en-US" sz="1200" dirty="0" smtClean="0">
                <a:solidFill>
                  <a:schemeClr val="tx2">
                    <a:lumMod val="75000"/>
                  </a:schemeClr>
                </a:solidFill>
                <a:cs typeface="Tahoma" pitchFamily="34" charset="0"/>
              </a:rPr>
              <a:t>INNOBALL 2014, 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cs typeface="Tahoma" pitchFamily="34" charset="0"/>
              </a:rPr>
              <a:t>информационное освещение  как этого факта, так и успехов команды на Играх на сайте АСИ будет очень желательно.</a:t>
            </a:r>
            <a:endParaRPr lang="ru-RU" sz="1200" dirty="0">
              <a:solidFill>
                <a:schemeClr val="tx2">
                  <a:lumMod val="75000"/>
                </a:schemeClr>
              </a:solidFill>
              <a:cs typeface="Tahoma" pitchFamily="34" charset="0"/>
            </a:endParaRPr>
          </a:p>
        </p:txBody>
      </p:sp>
      <p:sp>
        <p:nvSpPr>
          <p:cNvPr id="11" name="Текст 3"/>
          <p:cNvSpPr txBox="1">
            <a:spLocks/>
          </p:cNvSpPr>
          <p:nvPr/>
        </p:nvSpPr>
        <p:spPr>
          <a:xfrm>
            <a:off x="1620838" y="188913"/>
            <a:ext cx="7054850" cy="4318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ts val="12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1000">
                <a:solidFill>
                  <a:srgbClr val="3973AD"/>
                </a:solidFill>
                <a:latin typeface="Tahoma" pitchFamily="34" charset="0"/>
                <a:cs typeface="Tahoma" pitchFamily="34" charset="0"/>
              </a:rPr>
              <a:t>Меморандум</a:t>
            </a:r>
          </a:p>
          <a:p>
            <a:pPr marL="0" lvl="1">
              <a:spcBef>
                <a:spcPct val="20000"/>
              </a:spcBef>
              <a:buClr>
                <a:srgbClr val="3366CC"/>
              </a:buClr>
              <a:buFont typeface="Arial" charset="0"/>
              <a:buNone/>
            </a:pPr>
            <a:r>
              <a:rPr lang="ru-RU" sz="1000">
                <a:solidFill>
                  <a:srgbClr val="3973AD"/>
                </a:solidFill>
                <a:latin typeface="Tahoma" pitchFamily="34" charset="0"/>
                <a:cs typeface="Tahoma" pitchFamily="34" charset="0"/>
              </a:rPr>
              <a:t>Реализация Проекта «Название Проекта»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endParaRPr lang="ru-RU" sz="100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1434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12713"/>
            <a:ext cx="129540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Текст 3"/>
          <p:cNvSpPr txBox="1">
            <a:spLocks/>
          </p:cNvSpPr>
          <p:nvPr/>
        </p:nvSpPr>
        <p:spPr bwMode="auto">
          <a:xfrm>
            <a:off x="1476375" y="260350"/>
            <a:ext cx="7343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None/>
            </a:pPr>
            <a:endParaRPr lang="ru-RU" sz="100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388350" y="6356350"/>
            <a:ext cx="298450" cy="365125"/>
          </a:xfrm>
        </p:spPr>
        <p:txBody>
          <a:bodyPr/>
          <a:lstStyle/>
          <a:p>
            <a:pPr>
              <a:defRPr/>
            </a:pPr>
            <a:fld id="{BF17875C-4552-4D6E-8267-5E85D997CBE8}" type="slidenum">
              <a:rPr lang="ru-RU" sz="1000" b="1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>
                <a:defRPr/>
              </a:pPr>
              <a:t>2</a:t>
            </a:fld>
            <a:endParaRPr lang="ru-RU" sz="1000" b="1" dirty="0">
              <a:solidFill>
                <a:schemeClr val="bg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95288" y="620713"/>
            <a:ext cx="8280400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Текст 3"/>
          <p:cNvSpPr txBox="1">
            <a:spLocks/>
          </p:cNvSpPr>
          <p:nvPr/>
        </p:nvSpPr>
        <p:spPr>
          <a:xfrm>
            <a:off x="395288" y="6381750"/>
            <a:ext cx="7054850" cy="3603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ts val="1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1000">
                <a:solidFill>
                  <a:srgbClr val="7F7F7F"/>
                </a:solidFill>
                <a:latin typeface="Tahoma" pitchFamily="34" charset="0"/>
                <a:cs typeface="Tahoma" pitchFamily="34" charset="0"/>
              </a:rPr>
              <a:t>Направление «Социальные Проекты»</a:t>
            </a:r>
          </a:p>
          <a:p>
            <a:pPr>
              <a:lnSpc>
                <a:spcPts val="1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1000">
                <a:solidFill>
                  <a:srgbClr val="7F7F7F"/>
                </a:solidFill>
                <a:latin typeface="Tahoma" pitchFamily="34" charset="0"/>
                <a:cs typeface="Tahoma" pitchFamily="34" charset="0"/>
              </a:rPr>
              <a:t>Первичная экспертиза Проекта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endParaRPr lang="ru-RU" sz="1000">
              <a:solidFill>
                <a:srgbClr val="7F7F7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755650" y="1125538"/>
            <a:ext cx="7559675" cy="5003800"/>
          </a:xfrm>
          <a:prstGeom prst="roundRect">
            <a:avLst>
              <a:gd name="adj" fmla="val 3867"/>
            </a:avLst>
          </a:prstGeom>
          <a:solidFill>
            <a:srgbClr val="F8FAFE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tIns="252000"/>
          <a:lstStyle/>
          <a:p>
            <a:pPr marL="144000" lvl="1" eaLnBrk="0" fontAlgn="auto" hangingPunct="0"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80000"/>
              <a:defRPr/>
            </a:pPr>
            <a:r>
              <a:rPr lang="ru-RU" sz="12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Краткое резюме Проекта</a:t>
            </a:r>
          </a:p>
          <a:p>
            <a:pPr marL="144000" lvl="1" eaLnBrk="0" fontAlgn="auto" hangingPunct="0"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80000"/>
              <a:defRPr/>
            </a:pPr>
            <a:r>
              <a:rPr lang="ru-RU" sz="12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Общие сведения о Проекте</a:t>
            </a:r>
          </a:p>
          <a:p>
            <a:pPr marL="144000" lvl="1" eaLnBrk="0" fontAlgn="auto" hangingPunct="0"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80000"/>
              <a:defRPr/>
            </a:pPr>
            <a:r>
              <a:rPr lang="ru-RU" sz="12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Команда Проекта</a:t>
            </a:r>
          </a:p>
          <a:p>
            <a:pPr marL="144000" lvl="1" eaLnBrk="0" fontAlgn="auto" hangingPunct="0"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80000"/>
              <a:defRPr/>
            </a:pPr>
            <a:r>
              <a:rPr lang="ru-RU" sz="12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Соответствие Проекта качественным и количественным критериям АСИ</a:t>
            </a:r>
          </a:p>
          <a:p>
            <a:pPr marL="144000" lvl="1" eaLnBrk="0" fontAlgn="auto" hangingPunct="0"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80000"/>
              <a:defRPr/>
            </a:pPr>
            <a:r>
              <a:rPr lang="ru-RU" sz="12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Маркетинговый план Проекта</a:t>
            </a:r>
          </a:p>
          <a:p>
            <a:pPr marL="144000" lvl="1" eaLnBrk="0" fontAlgn="auto" hangingPunct="0"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80000"/>
              <a:defRPr/>
            </a:pPr>
            <a:r>
              <a:rPr lang="ru-RU" sz="12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Финансово-Экономические показатели Проекта</a:t>
            </a:r>
          </a:p>
          <a:p>
            <a:pPr marL="144000" lvl="1" eaLnBrk="0" fontAlgn="auto" hangingPunct="0"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80000"/>
              <a:defRPr/>
            </a:pPr>
            <a:r>
              <a:rPr lang="ru-RU" sz="12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План-график реализации Проекта</a:t>
            </a:r>
          </a:p>
          <a:p>
            <a:pPr marL="144000" lvl="1" eaLnBrk="0" fontAlgn="auto" hangingPunct="0"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80000"/>
              <a:defRPr/>
            </a:pPr>
            <a:r>
              <a:rPr lang="en-US" sz="12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SWOT-</a:t>
            </a:r>
            <a:r>
              <a:rPr lang="ru-RU" sz="12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анализ Проекта</a:t>
            </a:r>
          </a:p>
          <a:p>
            <a:pPr marL="144000" lvl="1" eaLnBrk="0" fontAlgn="auto" hangingPunct="0"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80000"/>
              <a:defRPr/>
            </a:pPr>
            <a:r>
              <a:rPr lang="ru-RU" sz="1200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Обоснование поддержки/сопровождения Проекта АСИ</a:t>
            </a:r>
          </a:p>
          <a:p>
            <a:pPr marL="144000" lvl="1" eaLnBrk="0" fontAlgn="auto" hangingPunct="0"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80000"/>
              <a:defRPr/>
            </a:pPr>
            <a:endParaRPr lang="ru-RU" sz="1200" dirty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marL="144000" lvl="1" eaLnBrk="0" fontAlgn="auto" hangingPunct="0"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80000"/>
              <a:defRPr/>
            </a:pPr>
            <a:endParaRPr lang="ru-RU" sz="1200" dirty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marL="144000" lvl="1" eaLnBrk="0" fontAlgn="auto" hangingPunct="0"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80000"/>
              <a:defRPr/>
            </a:pPr>
            <a:endParaRPr lang="ru-RU" sz="1200" dirty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marL="144000" lvl="1" eaLnBrk="0" fontAlgn="auto" hangingPunct="0"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80000"/>
              <a:defRPr/>
            </a:pPr>
            <a:endParaRPr lang="ru-RU" sz="1200" dirty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marL="144000" lvl="1" eaLnBrk="0" fontAlgn="auto" hangingPunct="0"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80000"/>
              <a:defRPr/>
            </a:pPr>
            <a:endParaRPr lang="ru-RU" sz="1200" dirty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079" name="Заголовок 1"/>
          <p:cNvSpPr>
            <a:spLocks noGrp="1"/>
          </p:cNvSpPr>
          <p:nvPr>
            <p:ph type="title"/>
          </p:nvPr>
        </p:nvSpPr>
        <p:spPr>
          <a:xfrm>
            <a:off x="1620838" y="692150"/>
            <a:ext cx="6983412" cy="288925"/>
          </a:xfrm>
        </p:spPr>
        <p:txBody>
          <a:bodyPr/>
          <a:lstStyle/>
          <a:p>
            <a:r>
              <a:rPr lang="ru-RU" sz="180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Содержание 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380288" y="1412875"/>
            <a:ext cx="576262" cy="215900"/>
          </a:xfrm>
          <a:prstGeom prst="roundRect">
            <a:avLst>
              <a:gd name="adj" fmla="val 13425"/>
            </a:avLst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  <a:endParaRPr lang="ru-RU" sz="1000" dirty="0">
              <a:solidFill>
                <a:schemeClr val="tx2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1042988" y="1628775"/>
            <a:ext cx="6913562" cy="0"/>
          </a:xfrm>
          <a:prstGeom prst="line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042988" y="3789363"/>
            <a:ext cx="6913562" cy="0"/>
          </a:xfrm>
          <a:prstGeom prst="line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1042988" y="4508500"/>
            <a:ext cx="6913562" cy="0"/>
          </a:xfrm>
          <a:prstGeom prst="line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1042988" y="3429000"/>
            <a:ext cx="6913562" cy="0"/>
          </a:xfrm>
          <a:prstGeom prst="line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1042988" y="3068638"/>
            <a:ext cx="6913562" cy="0"/>
          </a:xfrm>
          <a:prstGeom prst="line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1042988" y="2708275"/>
            <a:ext cx="6913562" cy="0"/>
          </a:xfrm>
          <a:prstGeom prst="line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1042988" y="2349500"/>
            <a:ext cx="6913562" cy="0"/>
          </a:xfrm>
          <a:prstGeom prst="line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1042988" y="1989138"/>
            <a:ext cx="6913562" cy="0"/>
          </a:xfrm>
          <a:prstGeom prst="line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Скругленный прямоугольник 32"/>
          <p:cNvSpPr/>
          <p:nvPr/>
        </p:nvSpPr>
        <p:spPr>
          <a:xfrm>
            <a:off x="7380288" y="1773238"/>
            <a:ext cx="576262" cy="215900"/>
          </a:xfrm>
          <a:prstGeom prst="roundRect">
            <a:avLst>
              <a:gd name="adj" fmla="val 13425"/>
            </a:avLst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</a:t>
            </a:r>
            <a:endParaRPr lang="ru-RU" sz="1000" dirty="0">
              <a:solidFill>
                <a:schemeClr val="tx2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7380288" y="2133600"/>
            <a:ext cx="576262" cy="215900"/>
          </a:xfrm>
          <a:prstGeom prst="roundRect">
            <a:avLst>
              <a:gd name="adj" fmla="val 13425"/>
            </a:avLst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6</a:t>
            </a:r>
            <a:endParaRPr lang="ru-RU" sz="1000" dirty="0">
              <a:solidFill>
                <a:schemeClr val="tx2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7380288" y="2492375"/>
            <a:ext cx="576262" cy="215900"/>
          </a:xfrm>
          <a:prstGeom prst="roundRect">
            <a:avLst>
              <a:gd name="adj" fmla="val 13425"/>
            </a:avLst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7</a:t>
            </a:r>
            <a:endParaRPr lang="ru-RU" sz="1000" dirty="0">
              <a:solidFill>
                <a:schemeClr val="tx2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7380288" y="2852738"/>
            <a:ext cx="576262" cy="215900"/>
          </a:xfrm>
          <a:prstGeom prst="roundRect">
            <a:avLst>
              <a:gd name="adj" fmla="val 13425"/>
            </a:avLst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8</a:t>
            </a:r>
            <a:endParaRPr lang="ru-RU" sz="1000" dirty="0">
              <a:solidFill>
                <a:schemeClr val="tx2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7380288" y="3213100"/>
            <a:ext cx="576262" cy="215900"/>
          </a:xfrm>
          <a:prstGeom prst="roundRect">
            <a:avLst>
              <a:gd name="adj" fmla="val 13425"/>
            </a:avLst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9</a:t>
            </a:r>
            <a:endParaRPr lang="ru-RU" sz="1000" dirty="0">
              <a:solidFill>
                <a:schemeClr val="tx2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7380288" y="3573463"/>
            <a:ext cx="576262" cy="215900"/>
          </a:xfrm>
          <a:prstGeom prst="roundRect">
            <a:avLst>
              <a:gd name="adj" fmla="val 13425"/>
            </a:avLst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11</a:t>
            </a:r>
            <a:endParaRPr lang="ru-RU" sz="1000" dirty="0">
              <a:solidFill>
                <a:schemeClr val="tx2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7380288" y="4292600"/>
            <a:ext cx="576262" cy="215900"/>
          </a:xfrm>
          <a:prstGeom prst="roundRect">
            <a:avLst>
              <a:gd name="adj" fmla="val 13425"/>
            </a:avLst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13</a:t>
            </a:r>
            <a:endParaRPr lang="ru-RU" sz="1000" dirty="0">
              <a:solidFill>
                <a:schemeClr val="tx2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>
            <a:off x="1042988" y="4149725"/>
            <a:ext cx="6913562" cy="0"/>
          </a:xfrm>
          <a:prstGeom prst="line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Скругленный прямоугольник 46"/>
          <p:cNvSpPr/>
          <p:nvPr/>
        </p:nvSpPr>
        <p:spPr>
          <a:xfrm>
            <a:off x="7380288" y="3933825"/>
            <a:ext cx="576262" cy="215900"/>
          </a:xfrm>
          <a:prstGeom prst="roundRect">
            <a:avLst>
              <a:gd name="adj" fmla="val 13425"/>
            </a:avLst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>
                <a:solidFill>
                  <a:schemeClr val="tx2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12</a:t>
            </a:r>
            <a:endParaRPr lang="ru-RU" sz="1000" dirty="0">
              <a:solidFill>
                <a:schemeClr val="tx2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4" name="Текст 3"/>
          <p:cNvSpPr txBox="1">
            <a:spLocks/>
          </p:cNvSpPr>
          <p:nvPr/>
        </p:nvSpPr>
        <p:spPr>
          <a:xfrm>
            <a:off x="1620838" y="188913"/>
            <a:ext cx="7054850" cy="4318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ts val="12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1000">
                <a:solidFill>
                  <a:srgbClr val="3973AD"/>
                </a:solidFill>
                <a:latin typeface="Tahoma" pitchFamily="34" charset="0"/>
                <a:cs typeface="Tahoma" pitchFamily="34" charset="0"/>
              </a:rPr>
              <a:t>Меморандум</a:t>
            </a:r>
          </a:p>
          <a:p>
            <a:pPr marL="0" lvl="1">
              <a:spcBef>
                <a:spcPct val="20000"/>
              </a:spcBef>
              <a:buClr>
                <a:srgbClr val="3366CC"/>
              </a:buClr>
              <a:buFont typeface="Arial" charset="0"/>
              <a:buNone/>
            </a:pPr>
            <a:r>
              <a:rPr lang="ru-RU" sz="1000">
                <a:solidFill>
                  <a:srgbClr val="3973AD"/>
                </a:solidFill>
                <a:latin typeface="Tahoma" pitchFamily="34" charset="0"/>
                <a:cs typeface="Tahoma" pitchFamily="34" charset="0"/>
              </a:rPr>
              <a:t>Реализация Проекта «Название Проекта»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endParaRPr lang="ru-RU" sz="100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309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12713"/>
            <a:ext cx="129540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Текст 3"/>
          <p:cNvSpPr txBox="1">
            <a:spLocks/>
          </p:cNvSpPr>
          <p:nvPr/>
        </p:nvSpPr>
        <p:spPr bwMode="auto">
          <a:xfrm>
            <a:off x="1476375" y="260350"/>
            <a:ext cx="7343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None/>
            </a:pPr>
            <a:endParaRPr lang="ru-RU" sz="100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388350" y="6356350"/>
            <a:ext cx="298450" cy="365125"/>
          </a:xfrm>
        </p:spPr>
        <p:txBody>
          <a:bodyPr/>
          <a:lstStyle/>
          <a:p>
            <a:pPr>
              <a:defRPr/>
            </a:pPr>
            <a:fld id="{0F130FBD-C9EF-4284-9923-FD4E3653E9E4}" type="slidenum">
              <a:rPr lang="ru-RU" sz="1000" b="1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>
                <a:defRPr/>
              </a:pPr>
              <a:t>3</a:t>
            </a:fld>
            <a:endParaRPr lang="ru-RU" sz="1000" b="1" dirty="0">
              <a:solidFill>
                <a:schemeClr val="bg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95288" y="620713"/>
            <a:ext cx="8280400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Текст 3"/>
          <p:cNvSpPr txBox="1">
            <a:spLocks/>
          </p:cNvSpPr>
          <p:nvPr/>
        </p:nvSpPr>
        <p:spPr>
          <a:xfrm>
            <a:off x="1620838" y="188913"/>
            <a:ext cx="7054850" cy="4318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ts val="12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1000">
                <a:solidFill>
                  <a:srgbClr val="3973AD"/>
                </a:solidFill>
                <a:latin typeface="Tahoma" pitchFamily="34" charset="0"/>
                <a:cs typeface="Tahoma" pitchFamily="34" charset="0"/>
              </a:rPr>
              <a:t>Меморандум </a:t>
            </a:r>
          </a:p>
          <a:p>
            <a:pPr>
              <a:lnSpc>
                <a:spcPts val="12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1000">
                <a:solidFill>
                  <a:srgbClr val="3973AD"/>
                </a:solidFill>
                <a:latin typeface="Tahoma" pitchFamily="34" charset="0"/>
                <a:cs typeface="Tahoma" pitchFamily="34" charset="0"/>
              </a:rPr>
              <a:t>Реализация Проекта «Название Проекта»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endParaRPr lang="ru-RU" sz="1000"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50825" y="1052513"/>
            <a:ext cx="8642350" cy="504825"/>
          </a:xfrm>
          <a:prstGeom prst="roundRect">
            <a:avLst>
              <a:gd name="adj" fmla="val 13425"/>
            </a:avLst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ru-RU" sz="10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Название  </a:t>
            </a:r>
          </a:p>
          <a:p>
            <a:r>
              <a:rPr lang="ru-RU" sz="10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Проекта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116013" y="1125538"/>
            <a:ext cx="7704137" cy="358775"/>
          </a:xfrm>
          <a:prstGeom prst="roundRect">
            <a:avLst>
              <a:gd name="adj" fmla="val 14943"/>
            </a:avLst>
          </a:prstGeom>
          <a:solidFill>
            <a:srgbClr val="F8FAFE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108000" lvl="1" fontAlgn="auto">
              <a:spcBef>
                <a:spcPts val="0"/>
              </a:spcBef>
              <a:spcAft>
                <a:spcPts val="0"/>
              </a:spcAft>
              <a:buClr>
                <a:srgbClr val="3366CC"/>
              </a:buClr>
              <a:defRPr/>
            </a:pPr>
            <a:r>
              <a:rPr lang="en-US" sz="1000" b="1" dirty="0" smtClean="0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1-</a:t>
            </a:r>
            <a:r>
              <a:rPr lang="ru-RU" sz="1000" b="1" dirty="0" smtClean="0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е </a:t>
            </a:r>
            <a:r>
              <a:rPr lang="ru-RU" sz="1000" b="1" dirty="0" err="1" smtClean="0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Инномпийские</a:t>
            </a:r>
            <a:r>
              <a:rPr lang="ru-RU" sz="1000" b="1" dirty="0" smtClean="0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 игры </a:t>
            </a:r>
            <a:r>
              <a:rPr lang="en-US" sz="1000" b="1" dirty="0" smtClean="0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INNOBALL 2014</a:t>
            </a:r>
            <a:endParaRPr lang="ru-RU" sz="1000" b="1" dirty="0">
              <a:solidFill>
                <a:schemeClr val="accent2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50825" y="2349500"/>
            <a:ext cx="8642350" cy="935038"/>
          </a:xfrm>
          <a:prstGeom prst="roundRect">
            <a:avLst>
              <a:gd name="adj" fmla="val 9016"/>
            </a:avLst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endParaRPr lang="ru-RU" sz="1000" b="1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  <a:p>
            <a:endParaRPr lang="ru-RU" sz="1000" b="1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  <a:p>
            <a:r>
              <a:rPr lang="ru-RU" sz="10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Краткое  </a:t>
            </a:r>
          </a:p>
          <a:p>
            <a:r>
              <a:rPr lang="ru-RU" sz="10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описание</a:t>
            </a:r>
          </a:p>
          <a:p>
            <a:r>
              <a:rPr lang="ru-RU" sz="10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Проекта</a:t>
            </a:r>
          </a:p>
          <a:p>
            <a:endParaRPr lang="ru-RU" b="1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  <a:p>
            <a:endParaRPr lang="ru-RU" sz="1000" b="1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  <a:p>
            <a:endParaRPr lang="ru-RU" sz="1000" b="1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116013" y="2420938"/>
            <a:ext cx="7704137" cy="720725"/>
          </a:xfrm>
          <a:prstGeom prst="roundRect">
            <a:avLst>
              <a:gd name="adj" fmla="val 7006"/>
            </a:avLst>
          </a:prstGeom>
          <a:solidFill>
            <a:srgbClr val="F8FAFE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107950" lvl="1" algn="just">
              <a:lnSpc>
                <a:spcPts val="1100"/>
              </a:lnSpc>
              <a:spcBef>
                <a:spcPts val="100"/>
              </a:spcBef>
              <a:spcAft>
                <a:spcPts val="200"/>
              </a:spcAft>
              <a:buClr>
                <a:srgbClr val="3366CC"/>
              </a:buClr>
              <a:buSzPct val="80000"/>
            </a:pPr>
            <a:r>
              <a:rPr lang="ru-RU" sz="1200" dirty="0" err="1" smtClean="0">
                <a:solidFill>
                  <a:schemeClr val="tx2"/>
                </a:solidFill>
                <a:ea typeface="Calibri" pitchFamily="34" charset="0"/>
                <a:cs typeface="Calibri" pitchFamily="34" charset="0"/>
              </a:rPr>
              <a:t>Инномпийкие</a:t>
            </a:r>
            <a:r>
              <a:rPr lang="ru-RU" sz="1200" dirty="0" smtClean="0">
                <a:solidFill>
                  <a:schemeClr val="tx2"/>
                </a:solidFill>
                <a:ea typeface="Calibri" pitchFamily="34" charset="0"/>
                <a:cs typeface="Calibri" pitchFamily="34" charset="0"/>
              </a:rPr>
              <a:t> игры (innompics.com) - главные всемирные состязания среди </a:t>
            </a:r>
            <a:r>
              <a:rPr lang="ru-RU" sz="1200" dirty="0" err="1" smtClean="0">
                <a:solidFill>
                  <a:schemeClr val="tx2"/>
                </a:solidFill>
                <a:ea typeface="Calibri" pitchFamily="34" charset="0"/>
                <a:cs typeface="Calibri" pitchFamily="34" charset="0"/>
              </a:rPr>
              <a:t>инноваторов</a:t>
            </a:r>
            <a:r>
              <a:rPr lang="ru-RU" sz="1200" dirty="0" smtClean="0">
                <a:solidFill>
                  <a:schemeClr val="tx2"/>
                </a:solidFill>
                <a:ea typeface="Calibri" pitchFamily="34" charset="0"/>
                <a:cs typeface="Calibri" pitchFamily="34" charset="0"/>
              </a:rPr>
              <a:t> предпринимателей, меняющих мир!</a:t>
            </a:r>
            <a:endParaRPr lang="ru-RU" sz="1200" dirty="0">
              <a:solidFill>
                <a:schemeClr val="tx2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79388" y="3429000"/>
            <a:ext cx="4194175" cy="1871663"/>
          </a:xfrm>
          <a:prstGeom prst="roundRect">
            <a:avLst>
              <a:gd name="adj" fmla="val 11404"/>
            </a:avLst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endParaRPr lang="ru-RU" sz="900" b="1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  <a:p>
            <a:r>
              <a:rPr lang="ru-RU" sz="9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Социальный</a:t>
            </a:r>
          </a:p>
          <a:p>
            <a:r>
              <a:rPr lang="ru-RU" sz="9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эффект</a:t>
            </a:r>
          </a:p>
          <a:p>
            <a:endParaRPr lang="ru-RU" sz="1600" b="1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  <a:p>
            <a:endParaRPr lang="ru-RU" sz="1000" b="1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  <a:p>
            <a:endParaRPr lang="ru-RU" sz="1000" b="1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  <a:p>
            <a:endParaRPr lang="ru-RU" sz="1000" b="1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79388" y="5373688"/>
            <a:ext cx="8713787" cy="706437"/>
          </a:xfrm>
          <a:prstGeom prst="roundRect">
            <a:avLst>
              <a:gd name="adj" fmla="val 13425"/>
            </a:avLst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ru-RU" sz="9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Цель </a:t>
            </a:r>
          </a:p>
          <a:p>
            <a:r>
              <a:rPr lang="ru-RU" sz="9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Обращения в </a:t>
            </a:r>
          </a:p>
          <a:p>
            <a:r>
              <a:rPr lang="ru-RU" sz="9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АСИ 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187450" y="5516563"/>
            <a:ext cx="7632700" cy="474662"/>
          </a:xfrm>
          <a:prstGeom prst="roundRect">
            <a:avLst>
              <a:gd name="adj" fmla="val 7006"/>
            </a:avLst>
          </a:prstGeom>
          <a:solidFill>
            <a:srgbClr val="F8FAFE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chemeClr val="tx2"/>
                </a:solidFill>
              </a:rPr>
              <a:t>Спонсировать подготовку и участие в Играх команды Российских </a:t>
            </a:r>
            <a:r>
              <a:rPr lang="ru-RU" sz="1200" dirty="0" err="1" smtClean="0">
                <a:solidFill>
                  <a:schemeClr val="tx2"/>
                </a:solidFill>
              </a:rPr>
              <a:t>инноваторов</a:t>
            </a:r>
            <a:r>
              <a:rPr lang="ru-RU" sz="1200" dirty="0" smtClean="0">
                <a:solidFill>
                  <a:schemeClr val="tx2"/>
                </a:solidFill>
              </a:rPr>
              <a:t> с ограниченными физическими возможностями</a:t>
            </a:r>
            <a:endParaRPr lang="ru-RU" sz="1000" cap="small" dirty="0">
              <a:solidFill>
                <a:schemeClr val="tx2"/>
              </a:solidFill>
            </a:endParaRPr>
          </a:p>
        </p:txBody>
      </p:sp>
      <p:sp>
        <p:nvSpPr>
          <p:cNvPr id="4109" name="Заголовок 1"/>
          <p:cNvSpPr>
            <a:spLocks noGrp="1"/>
          </p:cNvSpPr>
          <p:nvPr>
            <p:ph type="title"/>
          </p:nvPr>
        </p:nvSpPr>
        <p:spPr>
          <a:xfrm>
            <a:off x="1620838" y="692150"/>
            <a:ext cx="6983412" cy="288925"/>
          </a:xfrm>
        </p:spPr>
        <p:txBody>
          <a:bodyPr/>
          <a:lstStyle/>
          <a:p>
            <a:pPr algn="l"/>
            <a:r>
              <a:rPr lang="ru-RU" sz="160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Краткое резюме Проекта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50825" y="1700213"/>
            <a:ext cx="8642350" cy="504825"/>
          </a:xfrm>
          <a:prstGeom prst="roundRect">
            <a:avLst>
              <a:gd name="adj" fmla="val 13425"/>
            </a:avLst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ru-RU" sz="10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Лидер </a:t>
            </a:r>
          </a:p>
          <a:p>
            <a:r>
              <a:rPr lang="ru-RU" sz="10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Проекта</a:t>
            </a:r>
          </a:p>
          <a:p>
            <a:endParaRPr lang="ru-RU" sz="1000" b="1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116013" y="1773238"/>
            <a:ext cx="7704137" cy="360362"/>
          </a:xfrm>
          <a:prstGeom prst="roundRect">
            <a:avLst>
              <a:gd name="adj" fmla="val 7006"/>
            </a:avLst>
          </a:prstGeom>
          <a:solidFill>
            <a:srgbClr val="F8FAFE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108000" lvl="1" fontAlgn="auto">
              <a:spcBef>
                <a:spcPts val="0"/>
              </a:spcBef>
              <a:spcAft>
                <a:spcPts val="0"/>
              </a:spcAft>
              <a:buClr>
                <a:srgbClr val="3366CC"/>
              </a:buClr>
              <a:defRPr/>
            </a:pPr>
            <a:r>
              <a:rPr lang="ru-RU" sz="1200" dirty="0" smtClean="0">
                <a:solidFill>
                  <a:schemeClr val="tx2"/>
                </a:solidFill>
                <a:cs typeface="Tahoma" pitchFamily="34" charset="0"/>
              </a:rPr>
              <a:t>Котельников Вадим Юрьевич, </a:t>
            </a:r>
            <a:r>
              <a:rPr lang="ru-RU" sz="1200" dirty="0" err="1" smtClean="0">
                <a:solidFill>
                  <a:schemeClr val="tx2"/>
                </a:solidFill>
                <a:cs typeface="Tahoma" pitchFamily="34" charset="0"/>
              </a:rPr>
              <a:t>Президен</a:t>
            </a:r>
            <a:endParaRPr lang="ru-RU" sz="1200" dirty="0">
              <a:solidFill>
                <a:schemeClr val="tx2"/>
              </a:solidFill>
              <a:cs typeface="Tahoma" pitchFamily="34" charset="0"/>
            </a:endParaRPr>
          </a:p>
        </p:txBody>
      </p:sp>
      <p:pic>
        <p:nvPicPr>
          <p:cNvPr id="411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12713"/>
            <a:ext cx="129540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Скругленный прямоугольник 23"/>
          <p:cNvSpPr/>
          <p:nvPr/>
        </p:nvSpPr>
        <p:spPr>
          <a:xfrm>
            <a:off x="179388" y="6180138"/>
            <a:ext cx="3097212" cy="561975"/>
          </a:xfrm>
          <a:prstGeom prst="roundRect">
            <a:avLst>
              <a:gd name="adj" fmla="val 13425"/>
            </a:avLst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ru-RU" sz="9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Стадия</a:t>
            </a:r>
          </a:p>
          <a:p>
            <a:r>
              <a:rPr lang="ru-RU" sz="9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реализации</a:t>
            </a:r>
          </a:p>
          <a:p>
            <a:endParaRPr lang="ru-RU" sz="900" b="1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1042988" y="6237288"/>
            <a:ext cx="2233612" cy="431800"/>
          </a:xfrm>
          <a:prstGeom prst="roundRect">
            <a:avLst>
              <a:gd name="adj" fmla="val 7006"/>
            </a:avLst>
          </a:prstGeom>
          <a:solidFill>
            <a:srgbClr val="F8FAFE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108000" lvl="1" fontAlgn="auto">
              <a:spcBef>
                <a:spcPts val="0"/>
              </a:spcBef>
              <a:spcAft>
                <a:spcPts val="0"/>
              </a:spcAft>
              <a:buClr>
                <a:srgbClr val="3366CC"/>
              </a:buClr>
              <a:defRPr/>
            </a:pPr>
            <a:r>
              <a:rPr lang="ru-RU" sz="1000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Пилотные испытания с </a:t>
            </a:r>
            <a:r>
              <a:rPr lang="ru-RU" sz="1000" dirty="0" err="1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инноваторами</a:t>
            </a:r>
            <a:r>
              <a:rPr lang="ru-RU" sz="1000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 из 70 стран</a:t>
            </a:r>
            <a:endParaRPr lang="ru-RU" sz="1000" dirty="0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3348038" y="6238875"/>
            <a:ext cx="1368425" cy="504825"/>
          </a:xfrm>
          <a:prstGeom prst="roundRect">
            <a:avLst>
              <a:gd name="adj" fmla="val 13425"/>
            </a:avLst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ru-RU" sz="9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Бюджет</a:t>
            </a:r>
          </a:p>
          <a:p>
            <a:r>
              <a:rPr lang="ru-RU" sz="9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Проекта</a:t>
            </a:r>
          </a:p>
          <a:p>
            <a:endParaRPr lang="ru-RU" sz="900" b="1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4032250" y="6324600"/>
            <a:ext cx="684213" cy="360363"/>
          </a:xfrm>
          <a:prstGeom prst="roundRect">
            <a:avLst>
              <a:gd name="adj" fmla="val 7006"/>
            </a:avLst>
          </a:prstGeom>
          <a:solidFill>
            <a:srgbClr val="F8FAFE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108000" lvl="1" fontAlgn="auto">
              <a:spcBef>
                <a:spcPts val="0"/>
              </a:spcBef>
              <a:spcAft>
                <a:spcPts val="0"/>
              </a:spcAft>
              <a:buClr>
                <a:srgbClr val="3366CC"/>
              </a:buClr>
              <a:defRPr/>
            </a:pPr>
            <a:r>
              <a:rPr lang="ru-RU" sz="800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10 млн. руб.</a:t>
            </a:r>
            <a:endParaRPr lang="ru-RU" sz="800" dirty="0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4859338" y="6237288"/>
            <a:ext cx="1800225" cy="504825"/>
          </a:xfrm>
          <a:prstGeom prst="roundRect">
            <a:avLst>
              <a:gd name="adj" fmla="val 13425"/>
            </a:avLst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ru-RU" sz="9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Срок </a:t>
            </a:r>
          </a:p>
          <a:p>
            <a:r>
              <a:rPr lang="ru-RU" sz="9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Реализации</a:t>
            </a:r>
          </a:p>
          <a:p>
            <a:r>
              <a:rPr lang="ru-RU" sz="9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проекта</a:t>
            </a:r>
          </a:p>
          <a:p>
            <a:endParaRPr lang="ru-RU" sz="900" b="1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5651500" y="6238875"/>
            <a:ext cx="1116013" cy="430213"/>
          </a:xfrm>
          <a:prstGeom prst="roundRect">
            <a:avLst>
              <a:gd name="adj" fmla="val 7006"/>
            </a:avLst>
          </a:prstGeom>
          <a:solidFill>
            <a:srgbClr val="F8FAFE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108000" lvl="1" algn="just" fontAlgn="auto">
              <a:spcBef>
                <a:spcPts val="0"/>
              </a:spcBef>
              <a:spcAft>
                <a:spcPts val="0"/>
              </a:spcAft>
              <a:buClr>
                <a:srgbClr val="3366CC"/>
              </a:buClr>
              <a:defRPr/>
            </a:pPr>
            <a:r>
              <a:rPr lang="ru-RU" sz="1000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Март 2014</a:t>
            </a:r>
            <a:endParaRPr lang="ru-RU" sz="1000" dirty="0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6767513" y="6237288"/>
            <a:ext cx="2197100" cy="504825"/>
          </a:xfrm>
          <a:prstGeom prst="roundRect">
            <a:avLst>
              <a:gd name="adj" fmla="val 13425"/>
            </a:avLst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ru-RU" sz="8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Соответствие</a:t>
            </a:r>
          </a:p>
          <a:p>
            <a:r>
              <a:rPr lang="ru-RU" sz="8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Качественным</a:t>
            </a:r>
          </a:p>
          <a:p>
            <a:r>
              <a:rPr lang="ru-RU" sz="8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И количественным</a:t>
            </a:r>
          </a:p>
          <a:p>
            <a:r>
              <a:rPr lang="ru-RU" sz="8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критериям</a:t>
            </a:r>
          </a:p>
          <a:p>
            <a:endParaRPr lang="ru-RU" sz="800" b="1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7956550" y="6238875"/>
            <a:ext cx="1079500" cy="430213"/>
          </a:xfrm>
          <a:prstGeom prst="roundRect">
            <a:avLst>
              <a:gd name="adj" fmla="val 7006"/>
            </a:avLst>
          </a:prstGeom>
          <a:solidFill>
            <a:srgbClr val="F8FAFE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108000" lvl="1" fontAlgn="auto">
              <a:spcBef>
                <a:spcPts val="0"/>
              </a:spcBef>
              <a:spcAft>
                <a:spcPts val="0"/>
              </a:spcAft>
              <a:buClr>
                <a:srgbClr val="3366CC"/>
              </a:buClr>
              <a:defRPr/>
            </a:pPr>
            <a:r>
              <a:rPr lang="ru-RU" sz="1000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Заполняется сотрудником АСИ</a:t>
            </a: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4535488" y="3429000"/>
            <a:ext cx="4357687" cy="1871663"/>
          </a:xfrm>
          <a:prstGeom prst="roundRect">
            <a:avLst>
              <a:gd name="adj" fmla="val 11404"/>
            </a:avLst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endParaRPr lang="ru-RU" sz="900" b="1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  <a:p>
            <a:r>
              <a:rPr lang="ru-RU" sz="9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Системный</a:t>
            </a:r>
          </a:p>
          <a:p>
            <a:r>
              <a:rPr lang="ru-RU" sz="9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эффект</a:t>
            </a:r>
          </a:p>
          <a:p>
            <a:endParaRPr lang="ru-RU" sz="1600" b="1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  <a:p>
            <a:endParaRPr lang="ru-RU" sz="1000" b="1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  <a:p>
            <a:endParaRPr lang="ru-RU" sz="1000" b="1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  <a:p>
            <a:endParaRPr lang="ru-RU" sz="1000" b="1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5435600" y="3571875"/>
            <a:ext cx="3384550" cy="1585913"/>
          </a:xfrm>
          <a:prstGeom prst="roundRect">
            <a:avLst>
              <a:gd name="adj" fmla="val 7006"/>
            </a:avLst>
          </a:prstGeom>
          <a:solidFill>
            <a:srgbClr val="F8FAFE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/>
          <a:lstStyle/>
          <a:p>
            <a:pPr marL="107950" lvl="1">
              <a:lnSpc>
                <a:spcPts val="1100"/>
              </a:lnSpc>
              <a:spcBef>
                <a:spcPts val="100"/>
              </a:spcBef>
              <a:spcAft>
                <a:spcPts val="200"/>
              </a:spcAft>
              <a:buClr>
                <a:srgbClr val="3366CC"/>
              </a:buClr>
              <a:buSzPct val="80000"/>
            </a:pPr>
            <a:endParaRPr lang="ru-RU" sz="1200" dirty="0">
              <a:solidFill>
                <a:schemeClr val="tx2"/>
              </a:solidFill>
              <a:ea typeface="Calibri" pitchFamily="34" charset="0"/>
              <a:cs typeface="Calibri" pitchFamily="34" charset="0"/>
            </a:endParaRPr>
          </a:p>
          <a:p>
            <a:pPr marL="107950" lvl="1">
              <a:lnSpc>
                <a:spcPts val="1100"/>
              </a:lnSpc>
              <a:spcBef>
                <a:spcPts val="100"/>
              </a:spcBef>
              <a:spcAft>
                <a:spcPts val="200"/>
              </a:spcAft>
              <a:buClr>
                <a:srgbClr val="3366CC"/>
              </a:buClr>
              <a:buSzPct val="80000"/>
            </a:pPr>
            <a:endParaRPr lang="ru-RU" sz="1200" dirty="0">
              <a:solidFill>
                <a:schemeClr val="tx2"/>
              </a:solidFill>
              <a:ea typeface="Calibri" pitchFamily="34" charset="0"/>
              <a:cs typeface="Calibri" pitchFamily="34" charset="0"/>
            </a:endParaRPr>
          </a:p>
          <a:p>
            <a:pPr marL="107950" lvl="1">
              <a:lnSpc>
                <a:spcPts val="1100"/>
              </a:lnSpc>
              <a:spcBef>
                <a:spcPts val="100"/>
              </a:spcBef>
              <a:spcAft>
                <a:spcPts val="200"/>
              </a:spcAft>
              <a:buClr>
                <a:srgbClr val="3366CC"/>
              </a:buClr>
              <a:buSzPct val="80000"/>
            </a:pPr>
            <a:r>
              <a:rPr lang="ru-RU" sz="1200" dirty="0" smtClean="0">
                <a:solidFill>
                  <a:schemeClr val="tx2"/>
                </a:solidFill>
                <a:ea typeface="Calibri" pitchFamily="34" charset="0"/>
                <a:cs typeface="Calibri" pitchFamily="34" charset="0"/>
              </a:rPr>
              <a:t>Возросшая инновационная активность и эффективность россиян благодаря широкому использованию мощного инструмента «Футбола инноваций» </a:t>
            </a:r>
            <a:endParaRPr lang="ru-RU" sz="1200" dirty="0">
              <a:solidFill>
                <a:schemeClr val="tx2"/>
              </a:solidFill>
              <a:ea typeface="Calibri" pitchFamily="34" charset="0"/>
              <a:cs typeface="Calibri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187450" y="3571875"/>
            <a:ext cx="3186113" cy="1585913"/>
          </a:xfrm>
          <a:prstGeom prst="roundRect">
            <a:avLst>
              <a:gd name="adj" fmla="val 7006"/>
            </a:avLst>
          </a:prstGeom>
          <a:solidFill>
            <a:srgbClr val="F8FAFE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900" dirty="0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900" dirty="0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r>
              <a:rPr lang="ru-RU" sz="900" dirty="0"/>
              <a:t>Открытие новых обширных возможностей для инвалидов и пенсионеров, многие из которых будут вовлечены в проведение </a:t>
            </a:r>
            <a:r>
              <a:rPr lang="en-US" sz="900" dirty="0" err="1"/>
              <a:t>Innoball</a:t>
            </a:r>
            <a:r>
              <a:rPr lang="ru-RU" sz="900" dirty="0"/>
              <a:t> 2014</a:t>
            </a:r>
          </a:p>
          <a:p>
            <a:pPr lvl="0"/>
            <a:endParaRPr lang="ru-RU" sz="900" dirty="0" smtClean="0"/>
          </a:p>
          <a:p>
            <a:pPr lvl="0"/>
            <a:r>
              <a:rPr lang="ru-RU" sz="900" dirty="0" smtClean="0"/>
              <a:t>Возросшая </a:t>
            </a:r>
            <a:r>
              <a:rPr lang="ru-RU" sz="900" dirty="0"/>
              <a:t>гордость россиян за Родину-</a:t>
            </a:r>
            <a:r>
              <a:rPr lang="ru-RU" sz="900" dirty="0" err="1"/>
              <a:t>инноватора</a:t>
            </a:r>
            <a:r>
              <a:rPr lang="ru-RU" sz="900" dirty="0"/>
              <a:t>, организовавшую 1-е </a:t>
            </a:r>
            <a:r>
              <a:rPr lang="ru-RU" sz="900" dirty="0" err="1"/>
              <a:t>Инномпийские</a:t>
            </a:r>
            <a:r>
              <a:rPr lang="ru-RU" sz="900" dirty="0"/>
              <a:t> веб-игры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Текст 3"/>
          <p:cNvSpPr txBox="1">
            <a:spLocks/>
          </p:cNvSpPr>
          <p:nvPr/>
        </p:nvSpPr>
        <p:spPr bwMode="auto">
          <a:xfrm>
            <a:off x="1476375" y="260350"/>
            <a:ext cx="7343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None/>
            </a:pPr>
            <a:endParaRPr lang="ru-RU" sz="100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388350" y="6356350"/>
            <a:ext cx="298450" cy="365125"/>
          </a:xfrm>
        </p:spPr>
        <p:txBody>
          <a:bodyPr/>
          <a:lstStyle/>
          <a:p>
            <a:pPr>
              <a:defRPr/>
            </a:pPr>
            <a:fld id="{7DC1E6C2-B5B3-48CC-8B9F-A417B2384085}" type="slidenum">
              <a:rPr lang="ru-RU" sz="1000" b="1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>
                <a:defRPr/>
              </a:pPr>
              <a:t>4</a:t>
            </a:fld>
            <a:endParaRPr lang="ru-RU" sz="1000" b="1" dirty="0">
              <a:solidFill>
                <a:schemeClr val="bg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95288" y="620713"/>
            <a:ext cx="8280400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Текст 3"/>
          <p:cNvSpPr txBox="1">
            <a:spLocks/>
          </p:cNvSpPr>
          <p:nvPr/>
        </p:nvSpPr>
        <p:spPr>
          <a:xfrm>
            <a:off x="1620838" y="188913"/>
            <a:ext cx="7054850" cy="4318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ts val="12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1000">
                <a:solidFill>
                  <a:srgbClr val="3973AD"/>
                </a:solidFill>
                <a:latin typeface="Tahoma" pitchFamily="34" charset="0"/>
                <a:cs typeface="Tahoma" pitchFamily="34" charset="0"/>
              </a:rPr>
              <a:t>Меморандум</a:t>
            </a:r>
          </a:p>
          <a:p>
            <a:pPr marL="0" lvl="1">
              <a:spcBef>
                <a:spcPct val="20000"/>
              </a:spcBef>
              <a:buClr>
                <a:srgbClr val="3366CC"/>
              </a:buClr>
              <a:buFont typeface="Arial" charset="0"/>
              <a:buNone/>
            </a:pPr>
            <a:r>
              <a:rPr lang="ru-RU" sz="1000">
                <a:solidFill>
                  <a:srgbClr val="3973AD"/>
                </a:solidFill>
                <a:latin typeface="Tahoma" pitchFamily="34" charset="0"/>
                <a:cs typeface="Tahoma" pitchFamily="34" charset="0"/>
              </a:rPr>
              <a:t>Реализация Проекта «Название Проекта»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endParaRPr lang="ru-RU" sz="100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95288" y="1773238"/>
            <a:ext cx="8569325" cy="2160587"/>
          </a:xfrm>
          <a:prstGeom prst="roundRect">
            <a:avLst>
              <a:gd name="adj" fmla="val 9016"/>
            </a:avLst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r>
              <a:rPr lang="ru-RU" sz="9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Общая </a:t>
            </a:r>
          </a:p>
          <a:p>
            <a:r>
              <a:rPr lang="ru-RU" sz="9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Информация о  </a:t>
            </a:r>
          </a:p>
          <a:p>
            <a:r>
              <a:rPr lang="ru-RU" sz="9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Проекте</a:t>
            </a:r>
          </a:p>
          <a:p>
            <a:endParaRPr lang="ru-RU" b="1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  <a:p>
            <a:endParaRPr lang="ru-RU" sz="1000" b="1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  <a:p>
            <a:endParaRPr lang="ru-RU" sz="1000" b="1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403350" y="1916113"/>
            <a:ext cx="7489825" cy="1944687"/>
          </a:xfrm>
          <a:prstGeom prst="roundRect">
            <a:avLst>
              <a:gd name="adj" fmla="val 7006"/>
            </a:avLst>
          </a:prstGeom>
          <a:solidFill>
            <a:srgbClr val="F8FAFE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2"/>
                </a:solidFill>
              </a:rPr>
              <a:t>1-е </a:t>
            </a:r>
            <a:r>
              <a:rPr lang="ru-RU" sz="1200" dirty="0" err="1">
                <a:solidFill>
                  <a:schemeClr val="tx2"/>
                </a:solidFill>
              </a:rPr>
              <a:t>Инномпийские</a:t>
            </a:r>
            <a:r>
              <a:rPr lang="ru-RU" sz="1200" dirty="0">
                <a:solidFill>
                  <a:schemeClr val="tx2"/>
                </a:solidFill>
              </a:rPr>
              <a:t> игры проводятся на средства их </a:t>
            </a:r>
            <a:r>
              <a:rPr lang="ru-RU" sz="1200" dirty="0" err="1">
                <a:solidFill>
                  <a:schemeClr val="tx2"/>
                </a:solidFill>
              </a:rPr>
              <a:t>иннициаторов</a:t>
            </a:r>
            <a:r>
              <a:rPr lang="ru-RU" sz="1200" dirty="0">
                <a:solidFill>
                  <a:schemeClr val="tx2"/>
                </a:solidFill>
              </a:rPr>
              <a:t>, российских </a:t>
            </a:r>
            <a:r>
              <a:rPr lang="ru-RU" sz="1200" dirty="0" err="1">
                <a:solidFill>
                  <a:schemeClr val="tx2"/>
                </a:solidFill>
              </a:rPr>
              <a:t>инноваторов</a:t>
            </a:r>
            <a:r>
              <a:rPr lang="ru-RU" sz="1200" dirty="0">
                <a:solidFill>
                  <a:schemeClr val="tx2"/>
                </a:solidFill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err="1">
                <a:solidFill>
                  <a:schemeClr val="tx2"/>
                </a:solidFill>
              </a:rPr>
              <a:t>Инноваторы</a:t>
            </a:r>
            <a:r>
              <a:rPr lang="ru-RU" sz="1200" dirty="0">
                <a:solidFill>
                  <a:schemeClr val="tx2"/>
                </a:solidFill>
              </a:rPr>
              <a:t> и эксперты из многих стран мира уже выразили участие участвовать в играх.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2"/>
                </a:solidFill>
              </a:rPr>
              <a:t>Ожидается, что 1-е </a:t>
            </a:r>
            <a:r>
              <a:rPr lang="ru-RU" sz="1200" dirty="0" err="1">
                <a:solidFill>
                  <a:schemeClr val="tx2"/>
                </a:solidFill>
              </a:rPr>
              <a:t>Инномопийские</a:t>
            </a:r>
            <a:r>
              <a:rPr lang="ru-RU" sz="1200" dirty="0">
                <a:solidFill>
                  <a:schemeClr val="tx2"/>
                </a:solidFill>
              </a:rPr>
              <a:t> интернет-игры посмотрит более 100 млн. человек.</a:t>
            </a:r>
            <a:endParaRPr lang="ru-RU" sz="1200" dirty="0">
              <a:solidFill>
                <a:schemeClr val="tx2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95288" y="4005263"/>
            <a:ext cx="8569325" cy="1079500"/>
          </a:xfrm>
          <a:prstGeom prst="roundRect">
            <a:avLst>
              <a:gd name="adj" fmla="val 11404"/>
            </a:avLst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endParaRPr lang="ru-RU" sz="900" b="1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  <a:p>
            <a:r>
              <a:rPr lang="ru-RU" sz="9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Актуальность </a:t>
            </a:r>
          </a:p>
          <a:p>
            <a:r>
              <a:rPr lang="ru-RU" sz="9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Проекта</a:t>
            </a:r>
          </a:p>
          <a:p>
            <a:endParaRPr lang="ru-RU" sz="1600" b="1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  <a:p>
            <a:endParaRPr lang="ru-RU" sz="1000" b="1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  <a:p>
            <a:endParaRPr lang="ru-RU" sz="1000" b="1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  <a:p>
            <a:endParaRPr lang="ru-RU" sz="1000" b="1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403350" y="4055853"/>
            <a:ext cx="7489825" cy="936625"/>
          </a:xfrm>
          <a:prstGeom prst="roundRect">
            <a:avLst>
              <a:gd name="adj" fmla="val 7006"/>
            </a:avLst>
          </a:prstGeom>
          <a:solidFill>
            <a:srgbClr val="F8FAFE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 smtClean="0">
                <a:solidFill>
                  <a:schemeClr val="tx2"/>
                </a:solidFill>
              </a:rPr>
              <a:t>В России много изобретений и изобретателей, но практически нет предприимчивых </a:t>
            </a:r>
            <a:r>
              <a:rPr lang="ru-RU" sz="1200" b="1" dirty="0" err="1" smtClean="0">
                <a:solidFill>
                  <a:schemeClr val="tx2"/>
                </a:solidFill>
              </a:rPr>
              <a:t>инноваторов</a:t>
            </a:r>
            <a:r>
              <a:rPr lang="ru-RU" sz="1200" b="1" dirty="0" smtClean="0">
                <a:solidFill>
                  <a:schemeClr val="tx2"/>
                </a:solidFill>
              </a:rPr>
              <a:t>, способных превращать прорывные идеи в успешные на рынке продукты и услуги. 1-е </a:t>
            </a:r>
            <a:r>
              <a:rPr lang="ru-RU" sz="1200" b="1" dirty="0" err="1" smtClean="0">
                <a:solidFill>
                  <a:schemeClr val="tx2"/>
                </a:solidFill>
              </a:rPr>
              <a:t>Инномпийские</a:t>
            </a:r>
            <a:r>
              <a:rPr lang="ru-RU" sz="1200" b="1" dirty="0" smtClean="0">
                <a:solidFill>
                  <a:schemeClr val="tx2"/>
                </a:solidFill>
              </a:rPr>
              <a:t> веб-игры значительно повысят число таких людей, в том числе и среди лиц с ограниченными физическими возможностями. В случае же успешного выступления российских </a:t>
            </a:r>
            <a:r>
              <a:rPr lang="ru-RU" sz="1200" b="1" dirty="0" err="1" smtClean="0">
                <a:solidFill>
                  <a:schemeClr val="tx2"/>
                </a:solidFill>
              </a:rPr>
              <a:t>инноваторов</a:t>
            </a:r>
            <a:r>
              <a:rPr lang="ru-RU" sz="1200" b="1" dirty="0" smtClean="0">
                <a:solidFill>
                  <a:schemeClr val="tx2"/>
                </a:solidFill>
              </a:rPr>
              <a:t> на игра, число успешных </a:t>
            </a:r>
            <a:r>
              <a:rPr lang="ru-RU" sz="1200" b="1" dirty="0" err="1" smtClean="0">
                <a:solidFill>
                  <a:schemeClr val="tx2"/>
                </a:solidFill>
              </a:rPr>
              <a:t>инноваторов</a:t>
            </a:r>
            <a:r>
              <a:rPr lang="ru-RU" sz="1200" b="1" dirty="0" smtClean="0">
                <a:solidFill>
                  <a:schemeClr val="tx2"/>
                </a:solidFill>
              </a:rPr>
              <a:t>-предпринимателей в стране резко возрастет сразу и будет продолжать расти в будущем.</a:t>
            </a:r>
            <a:endParaRPr lang="ru-RU" sz="1200" dirty="0">
              <a:solidFill>
                <a:schemeClr val="tx2"/>
              </a:solidFill>
            </a:endParaRPr>
          </a:p>
        </p:txBody>
      </p:sp>
      <p:sp>
        <p:nvSpPr>
          <p:cNvPr id="5130" name="Заголовок 1"/>
          <p:cNvSpPr>
            <a:spLocks noGrp="1"/>
          </p:cNvSpPr>
          <p:nvPr>
            <p:ph type="title"/>
          </p:nvPr>
        </p:nvSpPr>
        <p:spPr>
          <a:xfrm>
            <a:off x="1620838" y="692150"/>
            <a:ext cx="6983412" cy="288925"/>
          </a:xfrm>
        </p:spPr>
        <p:txBody>
          <a:bodyPr/>
          <a:lstStyle/>
          <a:p>
            <a:pPr algn="l"/>
            <a:r>
              <a:rPr lang="ru-RU" sz="180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Общие сведения о Проекте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95288" y="1125538"/>
            <a:ext cx="8569325" cy="574675"/>
          </a:xfrm>
          <a:prstGeom prst="roundRect">
            <a:avLst>
              <a:gd name="adj" fmla="val 13425"/>
            </a:avLst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r>
              <a:rPr lang="ru-RU" sz="9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Место реализации </a:t>
            </a:r>
          </a:p>
          <a:p>
            <a:r>
              <a:rPr lang="ru-RU" sz="9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Проекта</a:t>
            </a:r>
          </a:p>
          <a:p>
            <a:endParaRPr lang="ru-RU" sz="900" b="1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835150" y="1196975"/>
            <a:ext cx="7058025" cy="431800"/>
          </a:xfrm>
          <a:prstGeom prst="roundRect">
            <a:avLst>
              <a:gd name="adj" fmla="val 7006"/>
            </a:avLst>
          </a:prstGeom>
          <a:solidFill>
            <a:srgbClr val="F8FAFE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marL="108000" lvl="1" fontAlgn="auto">
              <a:spcBef>
                <a:spcPts val="0"/>
              </a:spcBef>
              <a:spcAft>
                <a:spcPts val="0"/>
              </a:spcAft>
              <a:buClr>
                <a:srgbClr val="3366CC"/>
              </a:buClr>
              <a:defRPr/>
            </a:pPr>
            <a:r>
              <a:rPr lang="ru-RU" sz="1000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Вся Россия</a:t>
            </a:r>
            <a:endParaRPr lang="ru-RU" sz="1000" dirty="0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513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12713"/>
            <a:ext cx="129540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Скругленный прямоугольник 23"/>
          <p:cNvSpPr/>
          <p:nvPr/>
        </p:nvSpPr>
        <p:spPr>
          <a:xfrm>
            <a:off x="395288" y="5157788"/>
            <a:ext cx="4248150" cy="1511300"/>
          </a:xfrm>
          <a:prstGeom prst="roundRect">
            <a:avLst>
              <a:gd name="adj" fmla="val 13425"/>
            </a:avLst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rIns="0" anchor="ctr"/>
          <a:lstStyle/>
          <a:p>
            <a:r>
              <a:rPr lang="ru-RU" sz="9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Требуемые для</a:t>
            </a:r>
          </a:p>
          <a:p>
            <a:r>
              <a:rPr lang="ru-RU" sz="9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Проекта ресурсы</a:t>
            </a:r>
          </a:p>
          <a:p>
            <a:r>
              <a:rPr lang="ru-RU" sz="9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В НАЛИЧИИ</a:t>
            </a:r>
          </a:p>
          <a:p>
            <a:endParaRPr lang="ru-RU" sz="900" b="1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4716463" y="5157788"/>
            <a:ext cx="4248150" cy="1511300"/>
          </a:xfrm>
          <a:prstGeom prst="roundRect">
            <a:avLst>
              <a:gd name="adj" fmla="val 13425"/>
            </a:avLst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r>
              <a:rPr lang="ru-RU" sz="9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Требуемые для</a:t>
            </a:r>
          </a:p>
          <a:p>
            <a:r>
              <a:rPr lang="ru-RU" sz="9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Проекта ресурсы</a:t>
            </a:r>
          </a:p>
          <a:p>
            <a:r>
              <a:rPr lang="ru-RU" sz="9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НЕОБХОДИМО</a:t>
            </a:r>
          </a:p>
          <a:p>
            <a:r>
              <a:rPr lang="ru-RU" sz="9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ПРИВЛЕЧЬ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547813" y="5229225"/>
            <a:ext cx="3024187" cy="1368425"/>
          </a:xfrm>
          <a:prstGeom prst="roundRect">
            <a:avLst>
              <a:gd name="adj" fmla="val 7006"/>
            </a:avLst>
          </a:prstGeom>
          <a:solidFill>
            <a:srgbClr val="F8FAFE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marL="108000" lvl="1" eaLnBrk="0" fontAlgn="auto" hangingPunct="0">
              <a:lnSpc>
                <a:spcPts val="1100"/>
              </a:lnSpc>
              <a:spcBef>
                <a:spcPts val="100"/>
              </a:spcBef>
              <a:spcAft>
                <a:spcPts val="200"/>
              </a:spcAft>
              <a:buClr>
                <a:schemeClr val="accent2"/>
              </a:buClr>
              <a:buSzPct val="80000"/>
              <a:defRPr/>
            </a:pPr>
            <a:r>
              <a:rPr lang="ru-RU" sz="1000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10 млн. руб.</a:t>
            </a:r>
            <a:endParaRPr lang="ru-RU" sz="1000" dirty="0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5867400" y="5229225"/>
            <a:ext cx="3025775" cy="1368425"/>
          </a:xfrm>
          <a:prstGeom prst="roundRect">
            <a:avLst>
              <a:gd name="adj" fmla="val 7006"/>
            </a:avLst>
          </a:prstGeom>
          <a:solidFill>
            <a:srgbClr val="F8FAFE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marL="108000" lvl="1" eaLnBrk="0" fontAlgn="auto" hangingPunct="0">
              <a:lnSpc>
                <a:spcPts val="1100"/>
              </a:lnSpc>
              <a:spcBef>
                <a:spcPts val="100"/>
              </a:spcBef>
              <a:spcAft>
                <a:spcPts val="200"/>
              </a:spcAft>
              <a:buClr>
                <a:schemeClr val="accent2"/>
              </a:buClr>
              <a:buSzPct val="80000"/>
              <a:defRPr/>
            </a:pPr>
            <a:r>
              <a:rPr lang="ru-RU" sz="1000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600 тыс. руб. на подготовку команды российских </a:t>
            </a:r>
            <a:r>
              <a:rPr lang="ru-RU" sz="1000" dirty="0" err="1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инноваторов</a:t>
            </a:r>
            <a:r>
              <a:rPr lang="ru-RU" sz="1000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 с ограниченными физическими возможностями</a:t>
            </a:r>
            <a:endParaRPr lang="ru-RU" sz="1000" dirty="0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Текст 3"/>
          <p:cNvSpPr txBox="1">
            <a:spLocks/>
          </p:cNvSpPr>
          <p:nvPr/>
        </p:nvSpPr>
        <p:spPr bwMode="auto">
          <a:xfrm>
            <a:off x="1476375" y="260350"/>
            <a:ext cx="7343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None/>
            </a:pPr>
            <a:endParaRPr lang="ru-RU" sz="100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388350" y="6356350"/>
            <a:ext cx="298450" cy="365125"/>
          </a:xfrm>
        </p:spPr>
        <p:txBody>
          <a:bodyPr/>
          <a:lstStyle/>
          <a:p>
            <a:pPr>
              <a:defRPr/>
            </a:pPr>
            <a:fld id="{0B7C2F91-BA5A-4357-B5E4-CEF0375A33CA}" type="slidenum">
              <a:rPr lang="ru-RU" sz="1000" b="1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>
                <a:defRPr/>
              </a:pPr>
              <a:t>5</a:t>
            </a:fld>
            <a:endParaRPr lang="ru-RU" sz="1000" b="1" dirty="0">
              <a:solidFill>
                <a:schemeClr val="bg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95288" y="620713"/>
            <a:ext cx="8280400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Текст 3"/>
          <p:cNvSpPr txBox="1">
            <a:spLocks/>
          </p:cNvSpPr>
          <p:nvPr/>
        </p:nvSpPr>
        <p:spPr>
          <a:xfrm>
            <a:off x="1620838" y="188913"/>
            <a:ext cx="7054850" cy="4318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ts val="12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1000">
                <a:solidFill>
                  <a:srgbClr val="3973AD"/>
                </a:solidFill>
                <a:latin typeface="Tahoma" pitchFamily="34" charset="0"/>
                <a:cs typeface="Tahoma" pitchFamily="34" charset="0"/>
              </a:rPr>
              <a:t>Меморандум</a:t>
            </a:r>
          </a:p>
          <a:p>
            <a:pPr marL="0" lvl="1">
              <a:spcBef>
                <a:spcPct val="20000"/>
              </a:spcBef>
              <a:buClr>
                <a:srgbClr val="3366CC"/>
              </a:buClr>
              <a:buFont typeface="Arial" charset="0"/>
              <a:buNone/>
            </a:pPr>
            <a:r>
              <a:rPr lang="ru-RU" sz="1000">
                <a:solidFill>
                  <a:srgbClr val="3973AD"/>
                </a:solidFill>
                <a:latin typeface="Tahoma" pitchFamily="34" charset="0"/>
                <a:cs typeface="Tahoma" pitchFamily="34" charset="0"/>
              </a:rPr>
              <a:t>Реализация Проекта «Название Проекта»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endParaRPr lang="ru-RU" sz="100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95288" y="1125538"/>
            <a:ext cx="8569325" cy="3959225"/>
          </a:xfrm>
          <a:prstGeom prst="roundRect">
            <a:avLst>
              <a:gd name="adj" fmla="val 9016"/>
            </a:avLst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/>
          <a:lstStyle/>
          <a:p>
            <a:pPr>
              <a:lnSpc>
                <a:spcPct val="80000"/>
              </a:lnSpc>
            </a:pPr>
            <a:r>
              <a:rPr lang="ru-RU" sz="1000" b="1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Краткий анализ </a:t>
            </a:r>
          </a:p>
          <a:p>
            <a:pPr>
              <a:lnSpc>
                <a:spcPct val="80000"/>
              </a:lnSpc>
            </a:pPr>
            <a:r>
              <a:rPr lang="ru-RU" sz="1000" b="1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рынка </a:t>
            </a:r>
          </a:p>
          <a:p>
            <a:pPr>
              <a:lnSpc>
                <a:spcPct val="80000"/>
              </a:lnSpc>
            </a:pPr>
            <a:r>
              <a:rPr lang="ru-RU" sz="1000" b="1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существующих  </a:t>
            </a:r>
          </a:p>
          <a:p>
            <a:pPr>
              <a:lnSpc>
                <a:spcPct val="80000"/>
              </a:lnSpc>
            </a:pPr>
            <a:r>
              <a:rPr lang="ru-RU" sz="1000" b="1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в данной </a:t>
            </a:r>
          </a:p>
          <a:p>
            <a:pPr>
              <a:lnSpc>
                <a:spcPct val="80000"/>
              </a:lnSpc>
            </a:pPr>
            <a:r>
              <a:rPr lang="ru-RU" sz="1000" b="1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области </a:t>
            </a:r>
          </a:p>
          <a:p>
            <a:pPr>
              <a:lnSpc>
                <a:spcPct val="80000"/>
              </a:lnSpc>
            </a:pPr>
            <a:r>
              <a:rPr lang="ru-RU" sz="1000" b="1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решений</a:t>
            </a:r>
          </a:p>
          <a:p>
            <a:pPr>
              <a:lnSpc>
                <a:spcPct val="80000"/>
              </a:lnSpc>
            </a:pPr>
            <a:r>
              <a:rPr lang="ru-RU" sz="1000" b="1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(с отсылкой на </a:t>
            </a:r>
          </a:p>
          <a:p>
            <a:pPr>
              <a:lnSpc>
                <a:spcPct val="80000"/>
              </a:lnSpc>
            </a:pPr>
            <a:r>
              <a:rPr lang="ru-RU" sz="1000" b="1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Достоверные</a:t>
            </a:r>
          </a:p>
          <a:p>
            <a:pPr>
              <a:lnSpc>
                <a:spcPct val="80000"/>
              </a:lnSpc>
            </a:pPr>
            <a:r>
              <a:rPr lang="ru-RU" sz="1000" b="1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 источники)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620838" y="1196975"/>
            <a:ext cx="7272337" cy="3816350"/>
          </a:xfrm>
          <a:prstGeom prst="roundRect">
            <a:avLst>
              <a:gd name="adj" fmla="val 7006"/>
            </a:avLst>
          </a:prstGeom>
          <a:solidFill>
            <a:srgbClr val="F8FAFE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marL="107950" lvl="1">
              <a:lnSpc>
                <a:spcPts val="1100"/>
              </a:lnSpc>
              <a:spcBef>
                <a:spcPts val="100"/>
              </a:spcBef>
              <a:spcAft>
                <a:spcPts val="200"/>
              </a:spcAft>
              <a:buClr>
                <a:srgbClr val="3366CC"/>
              </a:buClr>
              <a:buSzPct val="80000"/>
            </a:pPr>
            <a:r>
              <a:rPr lang="ru-RU" sz="1200" dirty="0" smtClean="0">
                <a:solidFill>
                  <a:schemeClr val="tx2"/>
                </a:solidFill>
                <a:ea typeface="Calibri" pitchFamily="34" charset="0"/>
                <a:cs typeface="Calibri" pitchFamily="34" charset="0"/>
              </a:rPr>
              <a:t>Интернет-технологии </a:t>
            </a:r>
            <a:r>
              <a:rPr lang="ru-RU" sz="1200" dirty="0" err="1" smtClean="0">
                <a:solidFill>
                  <a:schemeClr val="tx2"/>
                </a:solidFill>
                <a:ea typeface="Calibri" pitchFamily="34" charset="0"/>
                <a:cs typeface="Calibri" pitchFamily="34" charset="0"/>
              </a:rPr>
              <a:t>Инномпийских</a:t>
            </a:r>
            <a:r>
              <a:rPr lang="ru-RU" sz="1200" dirty="0" smtClean="0">
                <a:solidFill>
                  <a:schemeClr val="tx2"/>
                </a:solidFill>
                <a:ea typeface="Calibri" pitchFamily="34" charset="0"/>
                <a:cs typeface="Calibri" pitchFamily="34" charset="0"/>
              </a:rPr>
              <a:t> веб-игр </a:t>
            </a:r>
            <a:r>
              <a:rPr lang="en-US" sz="1200" dirty="0" smtClean="0">
                <a:solidFill>
                  <a:schemeClr val="tx2"/>
                </a:solidFill>
                <a:ea typeface="Calibri" pitchFamily="34" charset="0"/>
                <a:cs typeface="Calibri" pitchFamily="34" charset="0"/>
              </a:rPr>
              <a:t>(innompics.com)</a:t>
            </a:r>
            <a:r>
              <a:rPr lang="ru-RU" sz="1200" dirty="0" smtClean="0">
                <a:solidFill>
                  <a:schemeClr val="tx2"/>
                </a:solidFill>
                <a:ea typeface="Calibri" pitchFamily="34" charset="0"/>
                <a:cs typeface="Calibri" pitchFamily="34" charset="0"/>
              </a:rPr>
              <a:t> и моделирующей игры «Футбол инноваций» </a:t>
            </a:r>
            <a:r>
              <a:rPr lang="en-US" sz="1200" dirty="0" smtClean="0">
                <a:solidFill>
                  <a:schemeClr val="tx2"/>
                </a:solidFill>
                <a:ea typeface="Calibri" pitchFamily="34" charset="0"/>
                <a:cs typeface="Calibri" pitchFamily="34" charset="0"/>
              </a:rPr>
              <a:t>(innoball.com)</a:t>
            </a:r>
            <a:r>
              <a:rPr lang="ru-RU" sz="1200" dirty="0" smtClean="0">
                <a:solidFill>
                  <a:schemeClr val="tx2"/>
                </a:solidFill>
                <a:ea typeface="Calibri" pitchFamily="34" charset="0"/>
                <a:cs typeface="Calibri" pitchFamily="34" charset="0"/>
              </a:rPr>
              <a:t> являются уникальными российскими </a:t>
            </a:r>
            <a:r>
              <a:rPr lang="ru-RU" sz="1200" dirty="0" err="1" smtClean="0">
                <a:solidFill>
                  <a:schemeClr val="tx2"/>
                </a:solidFill>
                <a:ea typeface="Calibri" pitchFamily="34" charset="0"/>
                <a:cs typeface="Calibri" pitchFamily="34" charset="0"/>
              </a:rPr>
              <a:t>инноваторам</a:t>
            </a:r>
            <a:r>
              <a:rPr lang="ru-RU" sz="1200" dirty="0" smtClean="0">
                <a:solidFill>
                  <a:schemeClr val="tx2"/>
                </a:solidFill>
                <a:ea typeface="Calibri" pitchFamily="34" charset="0"/>
                <a:cs typeface="Calibri" pitchFamily="34" charset="0"/>
              </a:rPr>
              <a:t>, которые с 2001 г. являются мировым лидером в области выращивания предприимчивых лидеров инноваций на основе другой прорывной инновации – бизнес е-</a:t>
            </a:r>
            <a:r>
              <a:rPr lang="ru-RU" sz="1200" dirty="0" err="1" smtClean="0">
                <a:solidFill>
                  <a:schemeClr val="tx2"/>
                </a:solidFill>
                <a:ea typeface="Calibri" pitchFamily="34" charset="0"/>
                <a:cs typeface="Calibri" pitchFamily="34" charset="0"/>
              </a:rPr>
              <a:t>коучинга</a:t>
            </a:r>
            <a:r>
              <a:rPr lang="ru-RU" sz="1200" dirty="0" smtClean="0">
                <a:solidFill>
                  <a:schemeClr val="tx2"/>
                </a:solidFill>
                <a:ea typeface="Calibri" pitchFamily="34" charset="0"/>
                <a:cs typeface="Calibri" pitchFamily="34" charset="0"/>
              </a:rPr>
              <a:t> (</a:t>
            </a:r>
            <a:r>
              <a:rPr lang="en-US" sz="1200" dirty="0" smtClean="0">
                <a:solidFill>
                  <a:schemeClr val="tx2"/>
                </a:solidFill>
                <a:ea typeface="Calibri" pitchFamily="34" charset="0"/>
                <a:cs typeface="Calibri" pitchFamily="34" charset="0"/>
              </a:rPr>
              <a:t>1000ventures.com) </a:t>
            </a:r>
            <a:r>
              <a:rPr lang="ru-RU" sz="1200" dirty="0" smtClean="0">
                <a:solidFill>
                  <a:schemeClr val="tx2"/>
                </a:solidFill>
                <a:ea typeface="Calibri" pitchFamily="34" charset="0"/>
                <a:cs typeface="Calibri" pitchFamily="34" charset="0"/>
              </a:rPr>
              <a:t>популярного во всем мире.</a:t>
            </a:r>
          </a:p>
          <a:p>
            <a:pPr marL="107950" lvl="1">
              <a:lnSpc>
                <a:spcPts val="1100"/>
              </a:lnSpc>
              <a:spcBef>
                <a:spcPts val="100"/>
              </a:spcBef>
              <a:spcAft>
                <a:spcPts val="200"/>
              </a:spcAft>
              <a:buClr>
                <a:srgbClr val="3366CC"/>
              </a:buClr>
              <a:buSzPct val="80000"/>
            </a:pPr>
            <a:r>
              <a:rPr lang="ru-RU" sz="1200" dirty="0" smtClean="0">
                <a:solidFill>
                  <a:schemeClr val="tx2"/>
                </a:solidFill>
                <a:ea typeface="Calibri" pitchFamily="34" charset="0"/>
                <a:cs typeface="Calibri" pitchFamily="34" charset="0"/>
              </a:rPr>
              <a:t>Достоверные источники для отсылки: мировой интернет о бизнес е-</a:t>
            </a:r>
            <a:r>
              <a:rPr lang="ru-RU" sz="1200" dirty="0" err="1" smtClean="0">
                <a:solidFill>
                  <a:schemeClr val="tx2"/>
                </a:solidFill>
                <a:ea typeface="Calibri" pitchFamily="34" charset="0"/>
                <a:cs typeface="Calibri" pitchFamily="34" charset="0"/>
              </a:rPr>
              <a:t>коучинге</a:t>
            </a:r>
            <a:r>
              <a:rPr lang="ru-RU" sz="1200" dirty="0" smtClean="0">
                <a:solidFill>
                  <a:schemeClr val="tx2"/>
                </a:solidFill>
                <a:ea typeface="Calibri" pitchFamily="34" charset="0"/>
                <a:cs typeface="Calibri" pitchFamily="34" charset="0"/>
              </a:rPr>
              <a:t> и ведущие веб-анализаторы, такие как </a:t>
            </a:r>
            <a:r>
              <a:rPr lang="en-US" sz="1200" dirty="0" smtClean="0">
                <a:solidFill>
                  <a:schemeClr val="tx2"/>
                </a:solidFill>
                <a:ea typeface="Calibri" pitchFamily="34" charset="0"/>
                <a:cs typeface="Calibri" pitchFamily="34" charset="0"/>
              </a:rPr>
              <a:t>alexa.com</a:t>
            </a:r>
            <a:r>
              <a:rPr lang="ru-RU" sz="1200" dirty="0" smtClean="0">
                <a:solidFill>
                  <a:schemeClr val="tx2"/>
                </a:solidFill>
                <a:ea typeface="Calibri" pitchFamily="34" charset="0"/>
                <a:cs typeface="Calibri" pitchFamily="34" charset="0"/>
              </a:rPr>
              <a:t> и </a:t>
            </a:r>
            <a:r>
              <a:rPr lang="en-US" sz="1200" dirty="0" smtClean="0">
                <a:solidFill>
                  <a:schemeClr val="tx2"/>
                </a:solidFill>
                <a:ea typeface="Calibri" pitchFamily="34" charset="0"/>
                <a:cs typeface="Calibri" pitchFamily="34" charset="0"/>
              </a:rPr>
              <a:t>Google Analytics</a:t>
            </a:r>
            <a:endParaRPr lang="ru-RU" sz="1200" dirty="0">
              <a:solidFill>
                <a:schemeClr val="tx2"/>
              </a:solidFill>
              <a:ea typeface="Calibri" pitchFamily="34" charset="0"/>
              <a:cs typeface="Calibri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95288" y="5229225"/>
            <a:ext cx="8569325" cy="1152525"/>
          </a:xfrm>
          <a:prstGeom prst="roundRect">
            <a:avLst>
              <a:gd name="adj" fmla="val 11404"/>
            </a:avLst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rIns="0" anchor="ctr"/>
          <a:lstStyle/>
          <a:p>
            <a:endParaRPr lang="ru-RU" sz="1000" b="1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  <a:p>
            <a:r>
              <a:rPr lang="ru-RU" sz="10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Преимущества </a:t>
            </a:r>
          </a:p>
          <a:p>
            <a:r>
              <a:rPr lang="ru-RU" sz="10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предлагаемого </a:t>
            </a:r>
          </a:p>
          <a:p>
            <a:r>
              <a:rPr lang="ru-RU" sz="10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решения</a:t>
            </a:r>
          </a:p>
          <a:p>
            <a:endParaRPr lang="ru-RU" sz="1000" b="1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  <a:p>
            <a:endParaRPr lang="ru-RU" sz="1000" b="1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  <a:p>
            <a:endParaRPr lang="ru-RU" sz="1000" b="1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  <a:p>
            <a:endParaRPr lang="ru-RU" sz="1000" b="1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547813" y="5300663"/>
            <a:ext cx="7345362" cy="1008062"/>
          </a:xfrm>
          <a:prstGeom prst="roundRect">
            <a:avLst>
              <a:gd name="adj" fmla="val 7006"/>
            </a:avLst>
          </a:prstGeom>
          <a:solidFill>
            <a:srgbClr val="F8FAFE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schemeClr val="tx2"/>
                </a:solidFill>
              </a:rPr>
              <a:t>Выгоды для России. </a:t>
            </a:r>
            <a:r>
              <a:rPr lang="ru-RU" sz="1200" i="1" dirty="0">
                <a:solidFill>
                  <a:schemeClr val="tx2"/>
                </a:solidFill>
              </a:rPr>
              <a:t>Внутренние: </a:t>
            </a:r>
            <a:r>
              <a:rPr lang="ru-RU" sz="1200" dirty="0">
                <a:solidFill>
                  <a:schemeClr val="tx2"/>
                </a:solidFill>
              </a:rPr>
              <a:t>Возросшая гордость россиян за Родину-</a:t>
            </a:r>
            <a:r>
              <a:rPr lang="ru-RU" sz="1200" dirty="0" err="1">
                <a:solidFill>
                  <a:schemeClr val="tx2"/>
                </a:solidFill>
              </a:rPr>
              <a:t>инноватора</a:t>
            </a:r>
            <a:r>
              <a:rPr lang="ru-RU" sz="1200" dirty="0">
                <a:solidFill>
                  <a:schemeClr val="tx2"/>
                </a:solidFill>
              </a:rPr>
              <a:t>, организовавшую 1-е </a:t>
            </a:r>
            <a:r>
              <a:rPr lang="ru-RU" sz="1200" dirty="0" err="1">
                <a:solidFill>
                  <a:schemeClr val="tx2"/>
                </a:solidFill>
              </a:rPr>
              <a:t>Инномпийские</a:t>
            </a:r>
            <a:r>
              <a:rPr lang="ru-RU" sz="1200" dirty="0">
                <a:solidFill>
                  <a:schemeClr val="tx2"/>
                </a:solidFill>
              </a:rPr>
              <a:t> веб-игры; Возросшая инновационная активность и эффективность россиян благодаря широкому использованию мощного инструмента «Футбола инноваций»; Открытие новых обширных возможностей для инвалидов и пенсионеров, </a:t>
            </a:r>
            <a:r>
              <a:rPr lang="ru-RU" sz="1200" i="1" dirty="0">
                <a:solidFill>
                  <a:schemeClr val="tx2"/>
                </a:solidFill>
              </a:rPr>
              <a:t>Международные:  </a:t>
            </a:r>
            <a:r>
              <a:rPr lang="ru-RU" sz="1200" dirty="0">
                <a:solidFill>
                  <a:schemeClr val="tx2"/>
                </a:solidFill>
              </a:rPr>
              <a:t>Россия войдет в историю как организатор 1-х </a:t>
            </a:r>
            <a:r>
              <a:rPr lang="ru-RU" sz="1200" dirty="0" err="1">
                <a:solidFill>
                  <a:schemeClr val="tx2"/>
                </a:solidFill>
              </a:rPr>
              <a:t>Инномпийских</a:t>
            </a:r>
            <a:r>
              <a:rPr lang="ru-RU" sz="1200" dirty="0">
                <a:solidFill>
                  <a:schemeClr val="tx2"/>
                </a:solidFill>
              </a:rPr>
              <a:t> веб-игр; Имидж России, как инновационной державы, резко возрастет.</a:t>
            </a:r>
            <a:endParaRPr lang="ru-RU" sz="1200" dirty="0">
              <a:solidFill>
                <a:schemeClr val="tx2"/>
              </a:solidFill>
            </a:endParaRPr>
          </a:p>
        </p:txBody>
      </p:sp>
      <p:sp>
        <p:nvSpPr>
          <p:cNvPr id="6154" name="Заголовок 1"/>
          <p:cNvSpPr>
            <a:spLocks noGrp="1"/>
          </p:cNvSpPr>
          <p:nvPr>
            <p:ph type="title"/>
          </p:nvPr>
        </p:nvSpPr>
        <p:spPr>
          <a:xfrm>
            <a:off x="1620838" y="692150"/>
            <a:ext cx="6983412" cy="288925"/>
          </a:xfrm>
        </p:spPr>
        <p:txBody>
          <a:bodyPr/>
          <a:lstStyle/>
          <a:p>
            <a:pPr algn="l"/>
            <a:r>
              <a:rPr lang="ru-RU" sz="180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Общие сведения о Проекте</a:t>
            </a:r>
          </a:p>
        </p:txBody>
      </p:sp>
      <p:pic>
        <p:nvPicPr>
          <p:cNvPr id="615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12713"/>
            <a:ext cx="129540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Текст 3"/>
          <p:cNvSpPr txBox="1">
            <a:spLocks/>
          </p:cNvSpPr>
          <p:nvPr/>
        </p:nvSpPr>
        <p:spPr>
          <a:xfrm>
            <a:off x="395288" y="6497638"/>
            <a:ext cx="7054850" cy="36036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ts val="1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1000">
                <a:solidFill>
                  <a:srgbClr val="7F7F7F"/>
                </a:solidFill>
                <a:latin typeface="Tahoma" pitchFamily="34" charset="0"/>
                <a:cs typeface="Tahoma" pitchFamily="34" charset="0"/>
              </a:rPr>
              <a:t>Направление «Социальные Проекты»</a:t>
            </a:r>
          </a:p>
          <a:p>
            <a:pPr>
              <a:lnSpc>
                <a:spcPts val="1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1000">
                <a:solidFill>
                  <a:srgbClr val="7F7F7F"/>
                </a:solidFill>
                <a:latin typeface="Tahoma" pitchFamily="34" charset="0"/>
                <a:cs typeface="Tahoma" pitchFamily="34" charset="0"/>
              </a:rPr>
              <a:t>Первичная экспертиза Проекта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endParaRPr lang="ru-RU" sz="1000">
              <a:solidFill>
                <a:srgbClr val="7F7F7F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Текст 3"/>
          <p:cNvSpPr txBox="1">
            <a:spLocks/>
          </p:cNvSpPr>
          <p:nvPr/>
        </p:nvSpPr>
        <p:spPr bwMode="auto">
          <a:xfrm>
            <a:off x="1476375" y="260350"/>
            <a:ext cx="7343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None/>
            </a:pPr>
            <a:endParaRPr lang="ru-RU" sz="100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388350" y="6356350"/>
            <a:ext cx="298450" cy="365125"/>
          </a:xfrm>
        </p:spPr>
        <p:txBody>
          <a:bodyPr/>
          <a:lstStyle/>
          <a:p>
            <a:pPr>
              <a:defRPr/>
            </a:pPr>
            <a:fld id="{071BFAB7-1CF3-4A27-8410-6DEE8F812C35}" type="slidenum">
              <a:rPr lang="ru-RU" sz="1000" b="1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>
                <a:defRPr/>
              </a:pPr>
              <a:t>6</a:t>
            </a:fld>
            <a:endParaRPr lang="ru-RU" sz="1000" b="1" dirty="0">
              <a:solidFill>
                <a:schemeClr val="bg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95288" y="620713"/>
            <a:ext cx="8280400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Текст 3"/>
          <p:cNvSpPr txBox="1">
            <a:spLocks/>
          </p:cNvSpPr>
          <p:nvPr/>
        </p:nvSpPr>
        <p:spPr>
          <a:xfrm>
            <a:off x="1620838" y="188913"/>
            <a:ext cx="7054850" cy="4318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ts val="12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1000">
                <a:solidFill>
                  <a:srgbClr val="3973AD"/>
                </a:solidFill>
                <a:latin typeface="Tahoma" pitchFamily="34" charset="0"/>
                <a:cs typeface="Tahoma" pitchFamily="34" charset="0"/>
              </a:rPr>
              <a:t>Меморандум</a:t>
            </a:r>
          </a:p>
          <a:p>
            <a:pPr marL="0" lvl="1">
              <a:spcBef>
                <a:spcPct val="20000"/>
              </a:spcBef>
              <a:buClr>
                <a:srgbClr val="3366CC"/>
              </a:buClr>
              <a:buFont typeface="Arial" charset="0"/>
              <a:buNone/>
            </a:pPr>
            <a:r>
              <a:rPr lang="ru-RU" sz="1000">
                <a:solidFill>
                  <a:srgbClr val="3973AD"/>
                </a:solidFill>
                <a:latin typeface="Tahoma" pitchFamily="34" charset="0"/>
                <a:cs typeface="Tahoma" pitchFamily="34" charset="0"/>
              </a:rPr>
              <a:t>Реализация Проекта «Название Проекта»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endParaRPr lang="ru-RU" sz="100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95288" y="1125538"/>
            <a:ext cx="8569325" cy="1366837"/>
          </a:xfrm>
          <a:prstGeom prst="roundRect">
            <a:avLst>
              <a:gd name="adj" fmla="val 9016"/>
            </a:avLst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r>
              <a:rPr lang="ru-RU" sz="9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Лидер </a:t>
            </a:r>
          </a:p>
          <a:p>
            <a:r>
              <a:rPr lang="ru-RU" sz="9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Проекта</a:t>
            </a:r>
          </a:p>
          <a:p>
            <a:endParaRPr lang="ru-RU" b="1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  <a:p>
            <a:endParaRPr lang="ru-RU" sz="1000" b="1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  <a:p>
            <a:endParaRPr lang="ru-RU" sz="1000" b="1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331913" y="1196975"/>
            <a:ext cx="7561262" cy="1223963"/>
          </a:xfrm>
          <a:prstGeom prst="roundRect">
            <a:avLst>
              <a:gd name="adj" fmla="val 7006"/>
            </a:avLst>
          </a:prstGeom>
          <a:solidFill>
            <a:srgbClr val="F8FAFE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marL="108000" lvl="1" fontAlgn="auto">
              <a:lnSpc>
                <a:spcPts val="1100"/>
              </a:lnSpc>
              <a:spcBef>
                <a:spcPts val="100"/>
              </a:spcBef>
              <a:spcAft>
                <a:spcPts val="200"/>
              </a:spcAft>
              <a:buClr>
                <a:srgbClr val="3366CC"/>
              </a:buClr>
              <a:buSzPct val="80000"/>
              <a:defRPr/>
            </a:pPr>
            <a:r>
              <a:rPr lang="ru-RU" sz="1200" dirty="0" smtClean="0">
                <a:solidFill>
                  <a:schemeClr val="tx2"/>
                </a:solidFill>
                <a:cs typeface="Tahoma" pitchFamily="34" charset="0"/>
              </a:rPr>
              <a:t>Котельников Вадим Юрьевич</a:t>
            </a:r>
            <a:r>
              <a:rPr lang="ru-RU" sz="1000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ru-RU" sz="1000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</a:br>
            <a:r>
              <a:rPr lang="ru-RU" sz="1000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Основатель </a:t>
            </a:r>
            <a:r>
              <a:rPr lang="en-US" sz="1000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Innovarsitet.ru, cecsi.ru, emfog.ru, e-muromets.ru, 1000ventures.com, innompics.com. Innoball.com, fun4biz.com</a:t>
            </a:r>
          </a:p>
          <a:p>
            <a:pPr marL="108000" lvl="1" fontAlgn="auto">
              <a:lnSpc>
                <a:spcPts val="1100"/>
              </a:lnSpc>
              <a:spcBef>
                <a:spcPts val="100"/>
              </a:spcBef>
              <a:spcAft>
                <a:spcPts val="200"/>
              </a:spcAft>
              <a:buClr>
                <a:srgbClr val="3366CC"/>
              </a:buClr>
              <a:buSzPct val="80000"/>
              <a:defRPr/>
            </a:pPr>
            <a:r>
              <a:rPr lang="ru-RU" sz="1000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Опыт работы в 50 странах качестве консультанта ООН по передаче технологий с 1990 по 2004 г.</a:t>
            </a:r>
          </a:p>
          <a:p>
            <a:pPr marL="108000" lvl="1" fontAlgn="auto">
              <a:lnSpc>
                <a:spcPts val="1100"/>
              </a:lnSpc>
              <a:spcBef>
                <a:spcPts val="100"/>
              </a:spcBef>
              <a:spcAft>
                <a:spcPts val="200"/>
              </a:spcAft>
              <a:buClr>
                <a:srgbClr val="3366CC"/>
              </a:buClr>
              <a:buSzPct val="80000"/>
              <a:defRPr/>
            </a:pPr>
            <a:r>
              <a:rPr lang="ru-RU" sz="1000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Создатель  вдохновляющего бизнес е-</a:t>
            </a:r>
            <a:r>
              <a:rPr lang="ru-RU" sz="1000" dirty="0" err="1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коучинга</a:t>
            </a:r>
            <a:r>
              <a:rPr lang="ru-RU" sz="1000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  для лидеров инноваций </a:t>
            </a:r>
            <a:r>
              <a:rPr lang="en-US" sz="1000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Ten3 Business e-Coach </a:t>
            </a:r>
            <a:r>
              <a:rPr lang="ru-RU" sz="1000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(1000</a:t>
            </a:r>
            <a:r>
              <a:rPr lang="en-US" sz="1000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ventures.com)</a:t>
            </a:r>
            <a:r>
              <a:rPr lang="ru-RU" sz="1000" dirty="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 с клиентами в 130 странах. Среди клиентов – как лидеры десятков крупнейших инновационных корпораций мира, так и начинающие предприниматели-</a:t>
            </a:r>
            <a:r>
              <a:rPr lang="ru-RU" sz="1000" dirty="0" err="1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инноваторы</a:t>
            </a:r>
            <a:endParaRPr lang="ru-RU" sz="1200" dirty="0" smtClean="0">
              <a:solidFill>
                <a:schemeClr val="tx2"/>
              </a:solidFill>
              <a:cs typeface="Tahoma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95288" y="2565400"/>
            <a:ext cx="8569325" cy="3816350"/>
          </a:xfrm>
          <a:prstGeom prst="roundRect">
            <a:avLst>
              <a:gd name="adj" fmla="val 11404"/>
            </a:avLst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rIns="0" anchor="ctr"/>
          <a:lstStyle/>
          <a:p>
            <a:endParaRPr lang="ru-RU" sz="900" b="1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  <a:p>
            <a:r>
              <a:rPr lang="ru-RU" sz="9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Участники </a:t>
            </a:r>
          </a:p>
          <a:p>
            <a:r>
              <a:rPr lang="ru-RU" sz="9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Проекта</a:t>
            </a:r>
          </a:p>
          <a:p>
            <a:endParaRPr lang="ru-RU" sz="1600" b="1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  <a:p>
            <a:endParaRPr lang="ru-RU" sz="1000" b="1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  <a:p>
            <a:endParaRPr lang="ru-RU" sz="1000" b="1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  <a:p>
            <a:endParaRPr lang="ru-RU" sz="1000" b="1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331913" y="2636838"/>
            <a:ext cx="7561262" cy="3671887"/>
          </a:xfrm>
          <a:prstGeom prst="roundRect">
            <a:avLst>
              <a:gd name="adj" fmla="val 7006"/>
            </a:avLst>
          </a:prstGeom>
          <a:solidFill>
            <a:srgbClr val="F8FAFE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2"/>
                </a:solidFill>
              </a:rPr>
              <a:t>Александр Васянин </a:t>
            </a:r>
            <a:r>
              <a:rPr lang="ru-RU" sz="1200" dirty="0" smtClean="0">
                <a:solidFill>
                  <a:schemeClr val="tx2"/>
                </a:solidFill>
              </a:rPr>
              <a:t>(Президент компании </a:t>
            </a:r>
            <a:r>
              <a:rPr lang="ru-RU" sz="1200" dirty="0" err="1">
                <a:solidFill>
                  <a:schemeClr val="tx2"/>
                </a:solidFill>
              </a:rPr>
              <a:t>Фримакс</a:t>
            </a:r>
            <a:r>
              <a:rPr lang="ru-RU" sz="1200" dirty="0">
                <a:solidFill>
                  <a:schemeClr val="tx2"/>
                </a:solidFill>
              </a:rPr>
              <a:t>, сайт </a:t>
            </a:r>
            <a:r>
              <a:rPr lang="ru-RU" sz="1200" dirty="0" smtClean="0">
                <a:solidFill>
                  <a:schemeClr val="tx2"/>
                </a:solidFill>
              </a:rPr>
              <a:t>friemaxx.ru</a:t>
            </a:r>
            <a:r>
              <a:rPr lang="en-US" sz="1200" dirty="0" smtClean="0">
                <a:solidFill>
                  <a:schemeClr val="tx2"/>
                </a:solidFill>
              </a:rPr>
              <a:t>, rvvd.ru</a:t>
            </a:r>
            <a:r>
              <a:rPr lang="ru-RU" sz="1200" dirty="0" smtClean="0">
                <a:solidFill>
                  <a:schemeClr val="tx2"/>
                </a:solidFill>
              </a:rPr>
              <a:t>)</a:t>
            </a:r>
            <a:endParaRPr lang="ru-RU" sz="1200" dirty="0">
              <a:solidFill>
                <a:schemeClr val="tx2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2"/>
                </a:solidFill>
              </a:rPr>
              <a:t>Светлана Васянина </a:t>
            </a:r>
            <a:r>
              <a:rPr lang="ru-RU" sz="1200" dirty="0" smtClean="0">
                <a:solidFill>
                  <a:schemeClr val="tx2"/>
                </a:solidFill>
              </a:rPr>
              <a:t>(Президент компании </a:t>
            </a:r>
            <a:r>
              <a:rPr lang="ru-RU" sz="1200" dirty="0" err="1">
                <a:solidFill>
                  <a:schemeClr val="tx2"/>
                </a:solidFill>
              </a:rPr>
              <a:t>МаксДиГрупп</a:t>
            </a:r>
            <a:r>
              <a:rPr lang="ru-RU" sz="1200" dirty="0">
                <a:solidFill>
                  <a:schemeClr val="tx2"/>
                </a:solidFill>
              </a:rPr>
              <a:t>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tx2"/>
                </a:solidFill>
              </a:rPr>
              <a:t>Владимир </a:t>
            </a:r>
            <a:r>
              <a:rPr lang="ru-RU" sz="1200" dirty="0" err="1">
                <a:solidFill>
                  <a:schemeClr val="tx2"/>
                </a:solidFill>
              </a:rPr>
              <a:t>Палкин</a:t>
            </a:r>
            <a:r>
              <a:rPr lang="ru-RU" sz="1200" dirty="0">
                <a:solidFill>
                  <a:schemeClr val="tx2"/>
                </a:solidFill>
              </a:rPr>
              <a:t> </a:t>
            </a:r>
            <a:r>
              <a:rPr lang="ru-RU" sz="1200" dirty="0" smtClean="0">
                <a:solidFill>
                  <a:schemeClr val="tx2"/>
                </a:solidFill>
              </a:rPr>
              <a:t>(Президент компании </a:t>
            </a:r>
            <a:r>
              <a:rPr lang="ru-RU" sz="1200" dirty="0" err="1" smtClean="0">
                <a:solidFill>
                  <a:schemeClr val="tx2"/>
                </a:solidFill>
              </a:rPr>
              <a:t>Инвестиннопром</a:t>
            </a:r>
            <a:r>
              <a:rPr lang="ru-RU" sz="1200" dirty="0" smtClean="0">
                <a:solidFill>
                  <a:schemeClr val="tx2"/>
                </a:solidFill>
              </a:rPr>
              <a:t>, сайт </a:t>
            </a:r>
            <a:r>
              <a:rPr lang="en-US" sz="1200" dirty="0" smtClean="0">
                <a:solidFill>
                  <a:schemeClr val="tx2"/>
                </a:solidFill>
              </a:rPr>
              <a:t>investinnoprom.ru</a:t>
            </a:r>
            <a:r>
              <a:rPr lang="ru-RU" sz="1200" dirty="0" smtClean="0">
                <a:solidFill>
                  <a:schemeClr val="tx2"/>
                </a:solidFill>
              </a:rPr>
              <a:t>)</a:t>
            </a:r>
            <a:endParaRPr lang="ru-RU" sz="1200" b="1" dirty="0"/>
          </a:p>
        </p:txBody>
      </p:sp>
      <p:sp>
        <p:nvSpPr>
          <p:cNvPr id="7178" name="Заголовок 1"/>
          <p:cNvSpPr>
            <a:spLocks noGrp="1"/>
          </p:cNvSpPr>
          <p:nvPr>
            <p:ph type="title"/>
          </p:nvPr>
        </p:nvSpPr>
        <p:spPr>
          <a:xfrm>
            <a:off x="1620838" y="692150"/>
            <a:ext cx="6983412" cy="288925"/>
          </a:xfrm>
        </p:spPr>
        <p:txBody>
          <a:bodyPr/>
          <a:lstStyle/>
          <a:p>
            <a:pPr algn="l"/>
            <a:r>
              <a:rPr lang="ru-RU" sz="180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Команда Проекта</a:t>
            </a:r>
          </a:p>
        </p:txBody>
      </p:sp>
      <p:pic>
        <p:nvPicPr>
          <p:cNvPr id="717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12713"/>
            <a:ext cx="129540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Текст 3"/>
          <p:cNvSpPr txBox="1">
            <a:spLocks/>
          </p:cNvSpPr>
          <p:nvPr/>
        </p:nvSpPr>
        <p:spPr>
          <a:xfrm>
            <a:off x="395288" y="6497638"/>
            <a:ext cx="7054850" cy="36036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ts val="1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1000">
                <a:solidFill>
                  <a:srgbClr val="7F7F7F"/>
                </a:solidFill>
                <a:latin typeface="Tahoma" pitchFamily="34" charset="0"/>
                <a:cs typeface="Tahoma" pitchFamily="34" charset="0"/>
              </a:rPr>
              <a:t>Направление «Социальные Проекты»</a:t>
            </a:r>
          </a:p>
          <a:p>
            <a:pPr>
              <a:lnSpc>
                <a:spcPts val="1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1000">
                <a:solidFill>
                  <a:srgbClr val="7F7F7F"/>
                </a:solidFill>
                <a:latin typeface="Tahoma" pitchFamily="34" charset="0"/>
                <a:cs typeface="Tahoma" pitchFamily="34" charset="0"/>
              </a:rPr>
              <a:t>Первичная экспертиза Проекта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endParaRPr lang="ru-RU" sz="1000">
              <a:solidFill>
                <a:srgbClr val="7F7F7F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Текст 3"/>
          <p:cNvSpPr txBox="1">
            <a:spLocks/>
          </p:cNvSpPr>
          <p:nvPr/>
        </p:nvSpPr>
        <p:spPr bwMode="auto">
          <a:xfrm>
            <a:off x="1476375" y="260350"/>
            <a:ext cx="7343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None/>
            </a:pPr>
            <a:endParaRPr lang="ru-RU" sz="100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388350" y="6356350"/>
            <a:ext cx="298450" cy="365125"/>
          </a:xfrm>
        </p:spPr>
        <p:txBody>
          <a:bodyPr/>
          <a:lstStyle/>
          <a:p>
            <a:pPr>
              <a:defRPr/>
            </a:pPr>
            <a:fld id="{FF476293-6BCA-407F-9D71-919223048A34}" type="slidenum">
              <a:rPr lang="ru-RU" sz="1000" b="1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>
                <a:defRPr/>
              </a:pPr>
              <a:t>7</a:t>
            </a:fld>
            <a:endParaRPr lang="ru-RU" sz="1000" b="1" dirty="0">
              <a:solidFill>
                <a:schemeClr val="bg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95288" y="620713"/>
            <a:ext cx="8280400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Текст 3"/>
          <p:cNvSpPr txBox="1">
            <a:spLocks/>
          </p:cNvSpPr>
          <p:nvPr/>
        </p:nvSpPr>
        <p:spPr>
          <a:xfrm>
            <a:off x="379413" y="6381750"/>
            <a:ext cx="7054850" cy="3603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ts val="1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1000">
                <a:solidFill>
                  <a:srgbClr val="7F7F7F"/>
                </a:solidFill>
                <a:latin typeface="Tahoma" pitchFamily="34" charset="0"/>
                <a:cs typeface="Tahoma" pitchFamily="34" charset="0"/>
              </a:rPr>
              <a:t>Направление «Новый Бизнес»</a:t>
            </a:r>
          </a:p>
          <a:p>
            <a:pPr>
              <a:lnSpc>
                <a:spcPts val="1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1000">
                <a:solidFill>
                  <a:srgbClr val="7F7F7F"/>
                </a:solidFill>
                <a:latin typeface="Tahoma" pitchFamily="34" charset="0"/>
                <a:cs typeface="Tahoma" pitchFamily="34" charset="0"/>
              </a:rPr>
              <a:t>Первичная экспертиза Проекта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endParaRPr lang="ru-RU" sz="1000">
              <a:solidFill>
                <a:srgbClr val="7F7F7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8198" name="Заголовок 1"/>
          <p:cNvSpPr>
            <a:spLocks noGrp="1"/>
          </p:cNvSpPr>
          <p:nvPr>
            <p:ph type="title"/>
          </p:nvPr>
        </p:nvSpPr>
        <p:spPr>
          <a:xfrm>
            <a:off x="1620838" y="692150"/>
            <a:ext cx="6983412" cy="360363"/>
          </a:xfrm>
        </p:spPr>
        <p:txBody>
          <a:bodyPr/>
          <a:lstStyle/>
          <a:p>
            <a:pPr algn="l">
              <a:lnSpc>
                <a:spcPts val="1800"/>
              </a:lnSpc>
            </a:pPr>
            <a:r>
              <a:rPr lang="ru-RU" sz="180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Соответствие Проекта качественным и количественным критериям АСИ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66713" y="1196975"/>
            <a:ext cx="8453437" cy="1655763"/>
          </a:xfrm>
          <a:prstGeom prst="roundRect">
            <a:avLst>
              <a:gd name="adj" fmla="val 4206"/>
            </a:avLst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lvl="1"/>
            <a:r>
              <a:rPr lang="ru-RU" sz="1000" b="1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Соответствие </a:t>
            </a:r>
          </a:p>
          <a:p>
            <a:pPr marL="0" lvl="1"/>
            <a:r>
              <a:rPr lang="ru-RU" sz="1000" b="1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ПЕРВИЧНЫМ</a:t>
            </a:r>
          </a:p>
          <a:p>
            <a:pPr marL="0" lvl="1"/>
            <a:r>
              <a:rPr lang="ru-RU" sz="1000" b="1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качественным</a:t>
            </a:r>
          </a:p>
          <a:p>
            <a:pPr marL="0" lvl="1"/>
            <a:r>
              <a:rPr lang="ru-RU" sz="1000" b="1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критериям </a:t>
            </a:r>
          </a:p>
          <a:p>
            <a:pPr marL="0" lvl="1"/>
            <a:r>
              <a:rPr lang="ru-RU" sz="1000" b="1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отбора </a:t>
            </a:r>
          </a:p>
          <a:p>
            <a:pPr marL="0" lvl="1"/>
            <a:endParaRPr lang="ru-RU" sz="1000" b="1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endParaRPr lang="ru-RU" sz="1000" b="1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endParaRPr lang="ru-RU" sz="1000" b="1">
              <a:solidFill>
                <a:srgbClr val="17375E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547813" y="1196975"/>
            <a:ext cx="7272337" cy="1655763"/>
          </a:xfrm>
          <a:prstGeom prst="roundRect">
            <a:avLst>
              <a:gd name="adj" fmla="val 5741"/>
            </a:avLst>
          </a:prstGeom>
          <a:solidFill>
            <a:srgbClr val="F8FAFE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>
                <a:solidFill>
                  <a:schemeClr val="tx2"/>
                </a:solidFill>
                <a:cs typeface="Tahoma" pitchFamily="34" charset="0"/>
              </a:rPr>
              <a:t>Наличие Лидера (+3)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 smtClean="0">
                <a:solidFill>
                  <a:schemeClr val="tx2"/>
                </a:solidFill>
                <a:cs typeface="Tahoma" pitchFamily="34" charset="0"/>
              </a:rPr>
              <a:t>Вадим Котельников, 1958 г.р., высшее, опыт работы в 50 странах, </a:t>
            </a:r>
            <a:r>
              <a:rPr lang="ru-RU" sz="1000" dirty="0" err="1" smtClean="0">
                <a:solidFill>
                  <a:schemeClr val="tx2"/>
                </a:solidFill>
                <a:cs typeface="Tahoma" pitchFamily="34" charset="0"/>
              </a:rPr>
              <a:t>инноватор</a:t>
            </a:r>
            <a:r>
              <a:rPr lang="ru-RU" sz="1000" dirty="0" smtClean="0">
                <a:solidFill>
                  <a:schemeClr val="tx2"/>
                </a:solidFill>
                <a:cs typeface="Tahoma" pitchFamily="34" charset="0"/>
              </a:rPr>
              <a:t>-предприниматель с клиентами в 130 странах с 2001 г. Реализованные проекты: 1000</a:t>
            </a:r>
            <a:r>
              <a:rPr lang="en-US" sz="1000" dirty="0" smtClean="0">
                <a:solidFill>
                  <a:schemeClr val="tx2"/>
                </a:solidFill>
                <a:cs typeface="Tahoma" pitchFamily="34" charset="0"/>
              </a:rPr>
              <a:t>ventures.com, innovarsity.com, fun4biz.com, innovarsitet.ru, cecsi.ru, emfog.ru, innompics.com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 err="1" smtClean="0">
                <a:solidFill>
                  <a:schemeClr val="tx2"/>
                </a:solidFill>
                <a:cs typeface="Tahoma" pitchFamily="34" charset="0"/>
              </a:rPr>
              <a:t>Тиражируемость</a:t>
            </a:r>
            <a:r>
              <a:rPr lang="ru-RU" sz="1000" b="1" dirty="0">
                <a:solidFill>
                  <a:schemeClr val="tx2"/>
                </a:solidFill>
                <a:cs typeface="Tahoma" pitchFamily="34" charset="0"/>
              </a:rPr>
              <a:t>/ масштабируемость </a:t>
            </a:r>
            <a:r>
              <a:rPr lang="ru-RU" sz="1000" b="1" dirty="0">
                <a:solidFill>
                  <a:schemeClr val="tx2"/>
                </a:solidFill>
                <a:cs typeface="Tahoma" pitchFamily="34" charset="0"/>
              </a:rPr>
              <a:t>Проекта </a:t>
            </a:r>
            <a:r>
              <a:rPr lang="ru-RU" sz="1000" b="1" dirty="0">
                <a:solidFill>
                  <a:schemeClr val="tx2"/>
                </a:solidFill>
                <a:cs typeface="Tahoma" pitchFamily="34" charset="0"/>
              </a:rPr>
              <a:t>на Федеральном уровне (+3)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 smtClean="0">
                <a:solidFill>
                  <a:schemeClr val="tx2"/>
                </a:solidFill>
                <a:cs typeface="Tahoma" pitchFamily="34" charset="0"/>
              </a:rPr>
              <a:t>Вся Россия</a:t>
            </a:r>
            <a:endParaRPr lang="ru-RU" sz="1000" dirty="0">
              <a:solidFill>
                <a:schemeClr val="tx2"/>
              </a:solidFill>
              <a:cs typeface="Tahom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b="1" dirty="0">
                <a:solidFill>
                  <a:schemeClr val="tx2"/>
                </a:solidFill>
                <a:cs typeface="Tahoma" pitchFamily="34" charset="0"/>
              </a:rPr>
              <a:t>Сформированное представление о форме и инструментах поддержки, необходимой для реализации </a:t>
            </a:r>
            <a:r>
              <a:rPr lang="ru-RU" sz="1000" b="1" dirty="0">
                <a:solidFill>
                  <a:schemeClr val="tx2"/>
                </a:solidFill>
                <a:cs typeface="Tahoma" pitchFamily="34" charset="0"/>
              </a:rPr>
              <a:t>Проекта </a:t>
            </a:r>
            <a:r>
              <a:rPr lang="ru-RU" sz="1000" b="1" dirty="0">
                <a:solidFill>
                  <a:schemeClr val="tx2"/>
                </a:solidFill>
                <a:cs typeface="Tahoma" pitchFamily="34" charset="0"/>
              </a:rPr>
              <a:t>со стороны АСИ (+2)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" dirty="0" smtClean="0">
                <a:solidFill>
                  <a:schemeClr val="tx2"/>
                </a:solidFill>
                <a:cs typeface="Tahoma" pitchFamily="34" charset="0"/>
              </a:rPr>
              <a:t>Собственных средств достаточно для реализации проекта. Просьба к АСИ: спонсировать  в размере 600 000 руб. подготовку и участие в проекте команды российских </a:t>
            </a:r>
            <a:r>
              <a:rPr lang="ru-RU" sz="1000" dirty="0" err="1" smtClean="0">
                <a:solidFill>
                  <a:schemeClr val="tx2"/>
                </a:solidFill>
                <a:cs typeface="Tahoma" pitchFamily="34" charset="0"/>
              </a:rPr>
              <a:t>инноваторов</a:t>
            </a:r>
            <a:r>
              <a:rPr lang="ru-RU" sz="1000" dirty="0" smtClean="0">
                <a:solidFill>
                  <a:schemeClr val="tx2"/>
                </a:solidFill>
                <a:cs typeface="Tahoma" pitchFamily="34" charset="0"/>
              </a:rPr>
              <a:t> с ограниченными физическими возможностями. Их успешное выступление на Играх воодушевило бы и открыло бы совершенно новые возможности  в области интернет-предпринимательства для многих россиян с ограниченными физическими возможностями</a:t>
            </a:r>
            <a:endParaRPr lang="ru-RU" sz="1000" dirty="0">
              <a:solidFill>
                <a:schemeClr val="tx2"/>
              </a:solidFill>
              <a:cs typeface="Tahom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100" dirty="0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66713" y="2924175"/>
            <a:ext cx="8453437" cy="2305050"/>
          </a:xfrm>
          <a:prstGeom prst="roundRect">
            <a:avLst>
              <a:gd name="adj" fmla="val 3361"/>
            </a:avLst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lvl="1"/>
            <a:endParaRPr lang="ru-RU" sz="1000" b="1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pPr marL="0" lvl="1"/>
            <a:endParaRPr lang="ru-RU" sz="1000" b="1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pPr marL="0" lvl="1"/>
            <a:endParaRPr lang="ru-RU" sz="1000" b="1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pPr marL="0" lvl="1"/>
            <a:endParaRPr lang="ru-RU" sz="1000" b="1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pPr marL="0" lvl="1"/>
            <a:endParaRPr lang="ru-RU" sz="1000" b="1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pPr marL="0" lvl="1"/>
            <a:endParaRPr lang="ru-RU" sz="1000" b="1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pPr marL="0" lvl="1"/>
            <a:endParaRPr lang="ru-RU" sz="1000" b="1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pPr marL="0" lvl="1"/>
            <a:endParaRPr lang="ru-RU" sz="1000" b="1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pPr marL="0" lvl="1"/>
            <a:endParaRPr lang="ru-RU" sz="1000" b="1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pPr marL="0" lvl="1"/>
            <a:r>
              <a:rPr lang="ru-RU" sz="1000" b="1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Соответствие </a:t>
            </a:r>
          </a:p>
          <a:p>
            <a:pPr marL="0" lvl="1"/>
            <a:r>
              <a:rPr lang="ru-RU" sz="1000" b="1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ВТОРИЧНЫМ</a:t>
            </a:r>
          </a:p>
          <a:p>
            <a:pPr marL="0" lvl="1"/>
            <a:r>
              <a:rPr lang="ru-RU" sz="1000" b="1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качественным</a:t>
            </a:r>
          </a:p>
          <a:p>
            <a:pPr marL="0" lvl="1"/>
            <a:r>
              <a:rPr lang="ru-RU" sz="1000" b="1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критериям </a:t>
            </a:r>
          </a:p>
          <a:p>
            <a:pPr marL="0" lvl="1"/>
            <a:r>
              <a:rPr lang="ru-RU" sz="1000" b="1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отбора </a:t>
            </a:r>
          </a:p>
          <a:p>
            <a:pPr marL="0" lvl="1"/>
            <a:endParaRPr lang="ru-RU" sz="1000" b="1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pPr marL="0" lvl="1"/>
            <a:endParaRPr lang="ru-RU" sz="1000" b="1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pPr marL="0" lvl="1"/>
            <a:endParaRPr lang="ru-RU" sz="1000" b="1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pPr marL="0" lvl="1"/>
            <a:endParaRPr lang="ru-RU" sz="1000" b="1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pPr marL="0" lvl="1"/>
            <a:endParaRPr lang="ru-RU" sz="1000" b="1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pPr marL="0" lvl="1"/>
            <a:endParaRPr lang="ru-RU" sz="1000" b="1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pPr marL="0" lvl="1"/>
            <a:endParaRPr lang="ru-RU" sz="1000" b="1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pPr marL="0" lvl="1"/>
            <a:endParaRPr lang="ru-RU" sz="1000" b="1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pPr marL="0" lvl="1"/>
            <a:endParaRPr lang="ru-RU" sz="1000" b="1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pPr marL="0" lvl="1"/>
            <a:endParaRPr lang="ru-RU" sz="1000" b="1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pPr marL="0" lvl="1"/>
            <a:endParaRPr lang="ru-RU" sz="1000" b="1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pPr marL="0" lvl="1"/>
            <a:endParaRPr lang="ru-RU" sz="1000" b="1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endParaRPr lang="ru-RU" sz="1000" b="1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endParaRPr lang="ru-RU" sz="1000" b="1">
              <a:solidFill>
                <a:srgbClr val="17375E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547813" y="2924175"/>
            <a:ext cx="7200900" cy="2305050"/>
          </a:xfrm>
          <a:prstGeom prst="roundRect">
            <a:avLst>
              <a:gd name="adj" fmla="val 3275"/>
            </a:avLst>
          </a:prstGeom>
          <a:solidFill>
            <a:srgbClr val="F8FAFE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100" b="1" dirty="0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2"/>
                </a:solidFill>
                <a:latin typeface="+mj-lt"/>
                <a:cs typeface="Tahoma" pitchFamily="34" charset="0"/>
              </a:rPr>
              <a:t>Готовность </a:t>
            </a:r>
            <a:r>
              <a:rPr lang="ru-RU" sz="1400" b="1" dirty="0">
                <a:solidFill>
                  <a:schemeClr val="tx2"/>
                </a:solidFill>
                <a:latin typeface="+mj-lt"/>
                <a:cs typeface="Tahoma" pitchFamily="34" charset="0"/>
              </a:rPr>
              <a:t>проекта </a:t>
            </a:r>
            <a:r>
              <a:rPr lang="ru-RU" sz="1400" b="1" dirty="0">
                <a:solidFill>
                  <a:schemeClr val="tx2"/>
                </a:solidFill>
                <a:latin typeface="+mj-lt"/>
                <a:cs typeface="Tahoma" pitchFamily="34" charset="0"/>
              </a:rPr>
              <a:t>(+0.5</a:t>
            </a:r>
            <a:r>
              <a:rPr lang="ru-RU" sz="1400" b="1" dirty="0">
                <a:solidFill>
                  <a:schemeClr val="tx2"/>
                </a:solidFill>
                <a:latin typeface="+mj-lt"/>
                <a:cs typeface="Tahoma" pitchFamily="34" charset="0"/>
              </a:rPr>
              <a:t>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 smtClean="0">
                <a:solidFill>
                  <a:schemeClr val="tx2"/>
                </a:solidFill>
                <a:latin typeface="+mj-lt"/>
                <a:cs typeface="Tahoma" pitchFamily="34" charset="0"/>
              </a:rPr>
              <a:t>Есть работающие прототипы сайтов проекта (</a:t>
            </a:r>
            <a:r>
              <a:rPr lang="en-US" sz="1100" dirty="0" smtClean="0">
                <a:solidFill>
                  <a:schemeClr val="tx2"/>
                </a:solidFill>
                <a:latin typeface="+mj-lt"/>
                <a:cs typeface="Tahoma" pitchFamily="34" charset="0"/>
              </a:rPr>
              <a:t>innompics.com, innoball.com, fun4biz.com, innovarsitet.ru). </a:t>
            </a:r>
            <a:r>
              <a:rPr lang="ru-RU" sz="1100" dirty="0" smtClean="0">
                <a:solidFill>
                  <a:schemeClr val="tx2"/>
                </a:solidFill>
                <a:latin typeface="+mj-lt"/>
                <a:cs typeface="Tahoma" pitchFamily="34" charset="0"/>
              </a:rPr>
              <a:t>В подготовительных работах и тестировании принимают участие </a:t>
            </a:r>
            <a:r>
              <a:rPr lang="ru-RU" sz="1100" dirty="0" err="1" smtClean="0">
                <a:solidFill>
                  <a:schemeClr val="tx2"/>
                </a:solidFill>
                <a:latin typeface="+mj-lt"/>
                <a:cs typeface="Tahoma" pitchFamily="34" charset="0"/>
              </a:rPr>
              <a:t>инноваторы</a:t>
            </a:r>
            <a:r>
              <a:rPr lang="ru-RU" sz="1100" dirty="0" smtClean="0">
                <a:solidFill>
                  <a:schemeClr val="tx2"/>
                </a:solidFill>
                <a:latin typeface="+mj-lt"/>
                <a:cs typeface="Tahoma" pitchFamily="34" charset="0"/>
              </a:rPr>
              <a:t> из 70 стран.</a:t>
            </a:r>
            <a:endParaRPr lang="ru-RU" sz="1100" dirty="0">
              <a:solidFill>
                <a:schemeClr val="tx2"/>
              </a:solidFill>
              <a:latin typeface="+mj-lt"/>
              <a:cs typeface="Tahom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2"/>
                </a:solidFill>
                <a:latin typeface="+mj-lt"/>
                <a:cs typeface="Tahoma" pitchFamily="34" charset="0"/>
              </a:rPr>
              <a:t>Социальный эффект (присутствует</a:t>
            </a:r>
            <a:r>
              <a:rPr lang="ru-RU" sz="1400" b="1" dirty="0">
                <a:solidFill>
                  <a:schemeClr val="tx2"/>
                </a:solidFill>
                <a:latin typeface="+mj-lt"/>
                <a:cs typeface="Tahoma" pitchFamily="34" charset="0"/>
              </a:rPr>
              <a:t>)</a:t>
            </a:r>
            <a:endParaRPr lang="ru-RU" sz="1400" dirty="0">
              <a:solidFill>
                <a:schemeClr val="tx2"/>
              </a:solidFill>
              <a:latin typeface="+mj-lt"/>
              <a:cs typeface="Tahom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 smtClean="0">
                <a:solidFill>
                  <a:schemeClr val="tx2"/>
                </a:solidFill>
                <a:latin typeface="+mj-lt"/>
                <a:cs typeface="Tahoma" pitchFamily="34" charset="0"/>
              </a:rPr>
              <a:t>Открытие принципиально новых возможностей для включения в активную, интересную, развивающую и приносящую материальный доход жизнь интернет-предпринимателей и дистанционно-удаленных экспертов для сотен тысяч людей с ограниченными физическими возможностями и пенсионеров.</a:t>
            </a:r>
            <a:endParaRPr lang="ru-RU" sz="1100" dirty="0">
              <a:solidFill>
                <a:schemeClr val="tx2"/>
              </a:solidFill>
              <a:cs typeface="Tahom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100" dirty="0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3" name="Текст 3"/>
          <p:cNvSpPr txBox="1">
            <a:spLocks/>
          </p:cNvSpPr>
          <p:nvPr/>
        </p:nvSpPr>
        <p:spPr>
          <a:xfrm>
            <a:off x="1620838" y="188913"/>
            <a:ext cx="7054850" cy="4318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ts val="12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1000">
                <a:solidFill>
                  <a:srgbClr val="3973AD"/>
                </a:solidFill>
                <a:latin typeface="Tahoma" pitchFamily="34" charset="0"/>
                <a:cs typeface="Tahoma" pitchFamily="34" charset="0"/>
              </a:rPr>
              <a:t>Меморандум</a:t>
            </a:r>
          </a:p>
          <a:p>
            <a:pPr marL="0" lvl="1">
              <a:spcBef>
                <a:spcPct val="20000"/>
              </a:spcBef>
              <a:buClr>
                <a:srgbClr val="3366CC"/>
              </a:buClr>
              <a:buFont typeface="Arial" charset="0"/>
              <a:buNone/>
            </a:pPr>
            <a:r>
              <a:rPr lang="ru-RU" sz="1000">
                <a:solidFill>
                  <a:srgbClr val="3973AD"/>
                </a:solidFill>
                <a:latin typeface="Tahoma" pitchFamily="34" charset="0"/>
                <a:cs typeface="Tahoma" pitchFamily="34" charset="0"/>
              </a:rPr>
              <a:t>Реализация Проекта «Название Проекта»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endParaRPr lang="ru-RU" sz="100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820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12713"/>
            <a:ext cx="129540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Скругленный прямоугольник 19"/>
          <p:cNvSpPr/>
          <p:nvPr/>
        </p:nvSpPr>
        <p:spPr>
          <a:xfrm>
            <a:off x="323850" y="5373688"/>
            <a:ext cx="8569325" cy="1368425"/>
          </a:xfrm>
          <a:prstGeom prst="roundRect">
            <a:avLst>
              <a:gd name="adj" fmla="val 3361"/>
            </a:avLst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lvl="1"/>
            <a:endParaRPr lang="ru-RU" sz="900" b="1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pPr marL="0" lvl="1"/>
            <a:endParaRPr lang="ru-RU" sz="900" b="1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pPr marL="0" lvl="1"/>
            <a:endParaRPr lang="ru-RU" sz="900" b="1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pPr marL="0" lvl="1"/>
            <a:endParaRPr lang="ru-RU" sz="900" b="1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pPr marL="0" lvl="1"/>
            <a:endParaRPr lang="ru-RU" sz="900" b="1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pPr marL="0" lvl="1"/>
            <a:endParaRPr lang="ru-RU" sz="900" b="1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pPr marL="0" lvl="1"/>
            <a:endParaRPr lang="ru-RU" sz="900" b="1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pPr marL="0" lvl="1"/>
            <a:endParaRPr lang="ru-RU" sz="900" b="1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pPr marL="0" lvl="1"/>
            <a:endParaRPr lang="ru-RU" sz="900" b="1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pPr marL="0" lvl="1"/>
            <a:endParaRPr lang="ru-RU" sz="900" b="1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pPr marL="0" lvl="1"/>
            <a:endParaRPr lang="ru-RU" sz="900" b="1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pPr marL="0" lvl="1"/>
            <a:r>
              <a:rPr lang="ru-RU" sz="900" b="1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Соответствие </a:t>
            </a:r>
          </a:p>
          <a:p>
            <a:pPr marL="0" lvl="1"/>
            <a:r>
              <a:rPr lang="ru-RU" sz="900" b="1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КОЛИЧЕСТВЕННЫМ</a:t>
            </a:r>
          </a:p>
          <a:p>
            <a:pPr marL="0" lvl="1"/>
            <a:r>
              <a:rPr lang="ru-RU" sz="900" b="1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качественным</a:t>
            </a:r>
          </a:p>
          <a:p>
            <a:pPr marL="0" lvl="1"/>
            <a:r>
              <a:rPr lang="ru-RU" sz="900" b="1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критериям </a:t>
            </a:r>
          </a:p>
          <a:p>
            <a:pPr marL="0" lvl="1"/>
            <a:r>
              <a:rPr lang="ru-RU" sz="900" b="1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отбора </a:t>
            </a:r>
          </a:p>
          <a:p>
            <a:pPr marL="0" lvl="1"/>
            <a:endParaRPr lang="ru-RU" sz="900" b="1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pPr marL="0" lvl="1"/>
            <a:endParaRPr lang="ru-RU" sz="900" b="1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pPr marL="0" lvl="1"/>
            <a:endParaRPr lang="ru-RU" sz="900" b="1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pPr marL="0" lvl="1"/>
            <a:endParaRPr lang="ru-RU" sz="900" b="1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pPr marL="0" lvl="1"/>
            <a:endParaRPr lang="ru-RU" sz="900" b="1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pPr marL="0" lvl="1"/>
            <a:endParaRPr lang="ru-RU" sz="900" b="1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pPr marL="0" lvl="1"/>
            <a:endParaRPr lang="ru-RU" sz="900" b="1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pPr marL="0" lvl="1"/>
            <a:endParaRPr lang="ru-RU" sz="900" b="1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pPr marL="0" lvl="1"/>
            <a:endParaRPr lang="ru-RU" sz="900" b="1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pPr marL="0" lvl="1"/>
            <a:endParaRPr lang="ru-RU" sz="900" b="1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pPr marL="0" lvl="1"/>
            <a:endParaRPr lang="ru-RU" sz="900" b="1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pPr marL="0" lvl="1"/>
            <a:endParaRPr lang="ru-RU" sz="900" b="1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endParaRPr lang="ru-RU" sz="900" b="1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endParaRPr lang="ru-RU" sz="900" b="1">
              <a:solidFill>
                <a:srgbClr val="17375E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547813" y="5373688"/>
            <a:ext cx="7272337" cy="1295400"/>
          </a:xfrm>
          <a:prstGeom prst="roundRect">
            <a:avLst>
              <a:gd name="adj" fmla="val 3275"/>
            </a:avLst>
          </a:prstGeom>
          <a:solidFill>
            <a:srgbClr val="F8FAFE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 dirty="0">
                <a:solidFill>
                  <a:schemeClr val="tx2"/>
                </a:solidFill>
                <a:latin typeface="+mj-lt"/>
                <a:cs typeface="Tahoma" pitchFamily="34" charset="0"/>
              </a:rPr>
              <a:t>Доля населения, охватываемая Проектом (+0.5</a:t>
            </a:r>
            <a:r>
              <a:rPr lang="ru-RU" sz="1100" b="1" dirty="0">
                <a:solidFill>
                  <a:schemeClr val="tx2"/>
                </a:solidFill>
                <a:latin typeface="+mj-lt"/>
                <a:cs typeface="Tahoma" pitchFamily="34" charset="0"/>
              </a:rPr>
              <a:t>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 smtClean="0">
                <a:solidFill>
                  <a:schemeClr val="tx2"/>
                </a:solidFill>
                <a:latin typeface="+mj-lt"/>
                <a:cs typeface="Tahoma" pitchFamily="34" charset="0"/>
              </a:rPr>
              <a:t>Выгоды от проекта получит не менее 5% населения России</a:t>
            </a:r>
            <a:endParaRPr lang="ru-RU" sz="1100" dirty="0">
              <a:solidFill>
                <a:schemeClr val="tx2"/>
              </a:solidFill>
              <a:latin typeface="+mj-lt"/>
              <a:cs typeface="Tahom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 dirty="0">
                <a:solidFill>
                  <a:schemeClr val="tx2"/>
                </a:solidFill>
                <a:latin typeface="+mj-lt"/>
                <a:cs typeface="Tahoma" pitchFamily="34" charset="0"/>
              </a:rPr>
              <a:t>Доля целевой группы, охватываемой Проектом (+0.5</a:t>
            </a:r>
            <a:r>
              <a:rPr lang="ru-RU" sz="1100" b="1" dirty="0">
                <a:solidFill>
                  <a:schemeClr val="tx2"/>
                </a:solidFill>
                <a:latin typeface="+mj-lt"/>
                <a:cs typeface="Tahoma" pitchFamily="34" charset="0"/>
              </a:rPr>
              <a:t>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 smtClean="0">
                <a:solidFill>
                  <a:schemeClr val="tx2"/>
                </a:solidFill>
                <a:latin typeface="+mj-lt"/>
                <a:cs typeface="Tahoma" pitchFamily="34" charset="0"/>
              </a:rPr>
              <a:t>Не менее 10% российских молодых предпринимателей-</a:t>
            </a:r>
            <a:r>
              <a:rPr lang="ru-RU" sz="1100" dirty="0" err="1" smtClean="0">
                <a:solidFill>
                  <a:schemeClr val="tx2"/>
                </a:solidFill>
                <a:latin typeface="+mj-lt"/>
                <a:cs typeface="Tahoma" pitchFamily="34" charset="0"/>
              </a:rPr>
              <a:t>инноваторов</a:t>
            </a:r>
            <a:r>
              <a:rPr lang="ru-RU" sz="1100" dirty="0" smtClean="0">
                <a:solidFill>
                  <a:schemeClr val="tx2"/>
                </a:solidFill>
                <a:latin typeface="+mj-lt"/>
                <a:cs typeface="Tahoma" pitchFamily="34" charset="0"/>
              </a:rPr>
              <a:t> получат различные выгоды от проекта</a:t>
            </a:r>
            <a:endParaRPr lang="ru-RU" sz="1100" dirty="0">
              <a:solidFill>
                <a:schemeClr val="tx2"/>
              </a:solidFill>
              <a:latin typeface="+mj-lt"/>
              <a:cs typeface="Tahom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b="1" dirty="0">
                <a:solidFill>
                  <a:schemeClr val="tx2"/>
                </a:solidFill>
                <a:latin typeface="+mj-lt"/>
                <a:cs typeface="Tahoma" pitchFamily="34" charset="0"/>
              </a:rPr>
              <a:t>Сроки наступления ожидаемого социального эффекта (+0.5</a:t>
            </a:r>
            <a:r>
              <a:rPr lang="ru-RU" sz="1100" b="1" dirty="0">
                <a:solidFill>
                  <a:schemeClr val="tx2"/>
                </a:solidFill>
                <a:latin typeface="+mj-lt"/>
                <a:cs typeface="Tahoma" pitchFamily="34" charset="0"/>
              </a:rPr>
              <a:t>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 smtClean="0">
                <a:solidFill>
                  <a:schemeClr val="tx2"/>
                </a:solidFill>
                <a:latin typeface="+mj-lt"/>
                <a:cs typeface="Tahoma" pitchFamily="34" charset="0"/>
              </a:rPr>
              <a:t>12 месяцев</a:t>
            </a:r>
            <a:endParaRPr lang="ru-RU" sz="1100" dirty="0">
              <a:solidFill>
                <a:schemeClr val="tx2"/>
              </a:solidFill>
              <a:latin typeface="+mj-lt"/>
              <a:cs typeface="Tahom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100" dirty="0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Текст 3"/>
          <p:cNvSpPr txBox="1">
            <a:spLocks/>
          </p:cNvSpPr>
          <p:nvPr/>
        </p:nvSpPr>
        <p:spPr bwMode="auto">
          <a:xfrm>
            <a:off x="1476375" y="260350"/>
            <a:ext cx="7343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None/>
            </a:pPr>
            <a:endParaRPr lang="ru-RU" sz="100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388350" y="6356350"/>
            <a:ext cx="298450" cy="365125"/>
          </a:xfrm>
        </p:spPr>
        <p:txBody>
          <a:bodyPr/>
          <a:lstStyle/>
          <a:p>
            <a:pPr>
              <a:defRPr/>
            </a:pPr>
            <a:fld id="{D87B4329-4FCB-41DF-8319-D36C9437EDCD}" type="slidenum">
              <a:rPr lang="ru-RU" sz="1000" b="1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>
                <a:defRPr/>
              </a:pPr>
              <a:t>8</a:t>
            </a:fld>
            <a:endParaRPr lang="ru-RU" sz="1000" b="1" dirty="0">
              <a:solidFill>
                <a:schemeClr val="bg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95288" y="620713"/>
            <a:ext cx="8280400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Текст 3"/>
          <p:cNvSpPr txBox="1">
            <a:spLocks/>
          </p:cNvSpPr>
          <p:nvPr/>
        </p:nvSpPr>
        <p:spPr>
          <a:xfrm>
            <a:off x="379413" y="6381750"/>
            <a:ext cx="7054850" cy="3603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ts val="1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1000">
                <a:solidFill>
                  <a:srgbClr val="7F7F7F"/>
                </a:solidFill>
                <a:latin typeface="Tahoma" pitchFamily="34" charset="0"/>
                <a:cs typeface="Tahoma" pitchFamily="34" charset="0"/>
              </a:rPr>
              <a:t>Направление «Социальные проекты»</a:t>
            </a:r>
          </a:p>
          <a:p>
            <a:pPr>
              <a:lnSpc>
                <a:spcPts val="1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1000">
                <a:solidFill>
                  <a:srgbClr val="7F7F7F"/>
                </a:solidFill>
                <a:latin typeface="Tahoma" pitchFamily="34" charset="0"/>
                <a:cs typeface="Tahoma" pitchFamily="34" charset="0"/>
              </a:rPr>
              <a:t>Первичная экспертиза Проекта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endParaRPr lang="ru-RU" sz="1000">
              <a:solidFill>
                <a:srgbClr val="7F7F7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9222" name="Заголовок 1"/>
          <p:cNvSpPr>
            <a:spLocks noGrp="1"/>
          </p:cNvSpPr>
          <p:nvPr>
            <p:ph type="title"/>
          </p:nvPr>
        </p:nvSpPr>
        <p:spPr>
          <a:xfrm>
            <a:off x="1620838" y="765175"/>
            <a:ext cx="6983412" cy="360363"/>
          </a:xfrm>
        </p:spPr>
        <p:txBody>
          <a:bodyPr/>
          <a:lstStyle/>
          <a:p>
            <a:pPr algn="l">
              <a:lnSpc>
                <a:spcPts val="1800"/>
              </a:lnSpc>
            </a:pPr>
            <a:r>
              <a:rPr lang="ru-RU" sz="180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Маркетинговый план Проекта</a:t>
            </a:r>
          </a:p>
        </p:txBody>
      </p:sp>
      <p:sp>
        <p:nvSpPr>
          <p:cNvPr id="23" name="Текст 3"/>
          <p:cNvSpPr txBox="1">
            <a:spLocks/>
          </p:cNvSpPr>
          <p:nvPr/>
        </p:nvSpPr>
        <p:spPr>
          <a:xfrm>
            <a:off x="1620838" y="188913"/>
            <a:ext cx="7054850" cy="4318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ts val="12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1000">
                <a:solidFill>
                  <a:srgbClr val="3973AD"/>
                </a:solidFill>
                <a:latin typeface="Tahoma" pitchFamily="34" charset="0"/>
                <a:cs typeface="Tahoma" pitchFamily="34" charset="0"/>
              </a:rPr>
              <a:t>Меморандум</a:t>
            </a:r>
          </a:p>
          <a:p>
            <a:pPr marL="0" lvl="1">
              <a:spcBef>
                <a:spcPct val="20000"/>
              </a:spcBef>
              <a:buClr>
                <a:srgbClr val="3366CC"/>
              </a:buClr>
              <a:buFont typeface="Arial" charset="0"/>
              <a:buNone/>
            </a:pPr>
            <a:r>
              <a:rPr lang="ru-RU" sz="1000">
                <a:solidFill>
                  <a:srgbClr val="3973AD"/>
                </a:solidFill>
                <a:latin typeface="Tahoma" pitchFamily="34" charset="0"/>
                <a:cs typeface="Tahoma" pitchFamily="34" charset="0"/>
              </a:rPr>
              <a:t>Реализация Проекта «Название Проекта»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endParaRPr lang="ru-RU" sz="100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922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12713"/>
            <a:ext cx="129540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Скругленный прямоугольник 21"/>
          <p:cNvSpPr/>
          <p:nvPr/>
        </p:nvSpPr>
        <p:spPr>
          <a:xfrm>
            <a:off x="366713" y="1196975"/>
            <a:ext cx="8453437" cy="5111750"/>
          </a:xfrm>
          <a:prstGeom prst="roundRect">
            <a:avLst>
              <a:gd name="adj" fmla="val 4206"/>
            </a:avLst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b="1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b="1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468313" y="1268413"/>
            <a:ext cx="8280400" cy="4897437"/>
          </a:xfrm>
          <a:prstGeom prst="roundRect">
            <a:avLst>
              <a:gd name="adj" fmla="val 3275"/>
            </a:avLst>
          </a:prstGeom>
          <a:solidFill>
            <a:srgbClr val="F8FAFE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lvl="1">
              <a:lnSpc>
                <a:spcPts val="1100"/>
              </a:lnSpc>
              <a:spcBef>
                <a:spcPts val="100"/>
              </a:spcBef>
              <a:spcAft>
                <a:spcPts val="100"/>
              </a:spcAft>
              <a:buClr>
                <a:srgbClr val="3366CC"/>
              </a:buClr>
              <a:buSzPct val="80000"/>
            </a:pPr>
            <a:r>
              <a:rPr lang="ru-RU" sz="1200" dirty="0">
                <a:solidFill>
                  <a:srgbClr val="17375E"/>
                </a:solidFill>
                <a:cs typeface="Tahoma" pitchFamily="34" charset="0"/>
              </a:rPr>
              <a:t>Следует указать (желательно  обозначить этапы выполнения Проекта):</a:t>
            </a:r>
          </a:p>
          <a:p>
            <a:pPr marL="0" lvl="1">
              <a:lnSpc>
                <a:spcPts val="1100"/>
              </a:lnSpc>
              <a:spcBef>
                <a:spcPts val="100"/>
              </a:spcBef>
              <a:spcAft>
                <a:spcPts val="100"/>
              </a:spcAft>
              <a:buClr>
                <a:srgbClr val="3366CC"/>
              </a:buClr>
              <a:buSzPct val="80000"/>
            </a:pPr>
            <a:endParaRPr lang="ru-RU" sz="1200" dirty="0">
              <a:solidFill>
                <a:srgbClr val="17375E"/>
              </a:solidFill>
              <a:cs typeface="Tahoma" pitchFamily="34" charset="0"/>
            </a:endParaRPr>
          </a:p>
          <a:p>
            <a:pPr marL="0" lvl="1">
              <a:lnSpc>
                <a:spcPts val="1100"/>
              </a:lnSpc>
              <a:spcBef>
                <a:spcPts val="100"/>
              </a:spcBef>
              <a:spcAft>
                <a:spcPts val="100"/>
              </a:spcAft>
              <a:buClr>
                <a:srgbClr val="3366CC"/>
              </a:buClr>
              <a:buSzPct val="80000"/>
              <a:buFontTx/>
              <a:buAutoNum type="arabicPeriod"/>
            </a:pPr>
            <a:r>
              <a:rPr lang="ru-RU" sz="1200" dirty="0">
                <a:solidFill>
                  <a:srgbClr val="17375E"/>
                </a:solidFill>
                <a:cs typeface="Tahoma" pitchFamily="34" charset="0"/>
              </a:rPr>
              <a:t>Цель </a:t>
            </a:r>
            <a:r>
              <a:rPr lang="ru-RU" sz="1200" dirty="0" smtClean="0">
                <a:solidFill>
                  <a:srgbClr val="17375E"/>
                </a:solidFill>
                <a:cs typeface="Tahoma" pitchFamily="34" charset="0"/>
              </a:rPr>
              <a:t>Проекта: Радикально улучшить имидж России в мире и внутри страны, как инновационной державы и дать </a:t>
            </a:r>
            <a:r>
              <a:rPr lang="ru-RU" sz="1200" dirty="0" err="1" smtClean="0">
                <a:solidFill>
                  <a:srgbClr val="17375E"/>
                </a:solidFill>
                <a:cs typeface="Tahoma" pitchFamily="34" charset="0"/>
              </a:rPr>
              <a:t>инноваторам</a:t>
            </a:r>
            <a:r>
              <a:rPr lang="ru-RU" sz="1200" dirty="0" smtClean="0">
                <a:solidFill>
                  <a:srgbClr val="17375E"/>
                </a:solidFill>
                <a:cs typeface="Tahoma" pitchFamily="34" charset="0"/>
              </a:rPr>
              <a:t> в руки мощный, эффективный и быстродействующий механизм превращения прорывных идей и изобретений в успешные продукты и услуги.</a:t>
            </a:r>
            <a:endParaRPr lang="ru-RU" sz="1200" dirty="0">
              <a:solidFill>
                <a:srgbClr val="17375E"/>
              </a:solidFill>
              <a:cs typeface="Tahoma" pitchFamily="34" charset="0"/>
            </a:endParaRPr>
          </a:p>
          <a:p>
            <a:pPr marL="0" lvl="1">
              <a:lnSpc>
                <a:spcPts val="1100"/>
              </a:lnSpc>
              <a:spcBef>
                <a:spcPts val="100"/>
              </a:spcBef>
              <a:spcAft>
                <a:spcPts val="100"/>
              </a:spcAft>
              <a:buClr>
                <a:srgbClr val="3366CC"/>
              </a:buClr>
              <a:buSzPct val="80000"/>
              <a:buFontTx/>
              <a:buAutoNum type="arabicPeriod"/>
            </a:pPr>
            <a:endParaRPr lang="ru-RU" sz="1200" dirty="0">
              <a:solidFill>
                <a:srgbClr val="17375E"/>
              </a:solidFill>
              <a:cs typeface="Tahoma" pitchFamily="34" charset="0"/>
            </a:endParaRPr>
          </a:p>
          <a:p>
            <a:pPr marL="0" lvl="1">
              <a:lnSpc>
                <a:spcPts val="1100"/>
              </a:lnSpc>
              <a:spcBef>
                <a:spcPts val="100"/>
              </a:spcBef>
              <a:spcAft>
                <a:spcPts val="100"/>
              </a:spcAft>
              <a:buClr>
                <a:srgbClr val="3366CC"/>
              </a:buClr>
              <a:buSzPct val="80000"/>
              <a:buFontTx/>
              <a:buAutoNum type="arabicPeriod"/>
            </a:pPr>
            <a:r>
              <a:rPr lang="ru-RU" sz="1200" dirty="0">
                <a:solidFill>
                  <a:srgbClr val="17375E"/>
                </a:solidFill>
                <a:cs typeface="Tahoma" pitchFamily="34" charset="0"/>
              </a:rPr>
              <a:t>Целевая </a:t>
            </a:r>
            <a:r>
              <a:rPr lang="ru-RU" sz="1200" dirty="0" smtClean="0">
                <a:solidFill>
                  <a:srgbClr val="17375E"/>
                </a:solidFill>
                <a:cs typeface="Tahoma" pitchFamily="34" charset="0"/>
              </a:rPr>
              <a:t>аудитория: молодые </a:t>
            </a:r>
            <a:r>
              <a:rPr lang="ru-RU" sz="1200" dirty="0" err="1" smtClean="0">
                <a:solidFill>
                  <a:srgbClr val="17375E"/>
                </a:solidFill>
                <a:cs typeface="Tahoma" pitchFamily="34" charset="0"/>
              </a:rPr>
              <a:t>инноваторы</a:t>
            </a:r>
            <a:r>
              <a:rPr lang="ru-RU" sz="1200" dirty="0" smtClean="0">
                <a:solidFill>
                  <a:srgbClr val="17375E"/>
                </a:solidFill>
                <a:cs typeface="Tahoma" pitchFamily="34" charset="0"/>
              </a:rPr>
              <a:t>, включая людей с ограниченными физическими возможностями, бизнес-консультанты, лидеры интернет-сообщества, лидеры корпораций, </a:t>
            </a:r>
            <a:r>
              <a:rPr lang="ru-RU" sz="1200" dirty="0" err="1" smtClean="0">
                <a:solidFill>
                  <a:srgbClr val="17375E"/>
                </a:solidFill>
                <a:cs typeface="Tahoma" pitchFamily="34" charset="0"/>
              </a:rPr>
              <a:t>венчсурные</a:t>
            </a:r>
            <a:r>
              <a:rPr lang="ru-RU" sz="1200" dirty="0" smtClean="0">
                <a:solidFill>
                  <a:srgbClr val="17375E"/>
                </a:solidFill>
                <a:cs typeface="Tahoma" pitchFamily="34" charset="0"/>
              </a:rPr>
              <a:t> инвесторы, </a:t>
            </a:r>
            <a:r>
              <a:rPr lang="ru-RU" sz="1200" dirty="0" err="1" smtClean="0">
                <a:solidFill>
                  <a:srgbClr val="17375E"/>
                </a:solidFill>
                <a:cs typeface="Tahoma" pitchFamily="34" charset="0"/>
              </a:rPr>
              <a:t>хедхантеры</a:t>
            </a:r>
            <a:endParaRPr lang="ru-RU" sz="1200" dirty="0">
              <a:solidFill>
                <a:srgbClr val="17375E"/>
              </a:solidFill>
              <a:cs typeface="Tahoma" pitchFamily="34" charset="0"/>
            </a:endParaRPr>
          </a:p>
          <a:p>
            <a:pPr marL="0" lvl="1">
              <a:lnSpc>
                <a:spcPts val="1100"/>
              </a:lnSpc>
              <a:spcBef>
                <a:spcPts val="100"/>
              </a:spcBef>
              <a:spcAft>
                <a:spcPts val="100"/>
              </a:spcAft>
              <a:buClr>
                <a:srgbClr val="3366CC"/>
              </a:buClr>
              <a:buSzPct val="80000"/>
              <a:buFontTx/>
              <a:buAutoNum type="arabicPeriod"/>
            </a:pPr>
            <a:endParaRPr lang="ru-RU" sz="1200" dirty="0">
              <a:solidFill>
                <a:srgbClr val="17375E"/>
              </a:solidFill>
              <a:cs typeface="Tahoma" pitchFamily="34" charset="0"/>
            </a:endParaRPr>
          </a:p>
          <a:p>
            <a:pPr marL="0" lvl="1">
              <a:lnSpc>
                <a:spcPts val="1100"/>
              </a:lnSpc>
              <a:spcBef>
                <a:spcPts val="100"/>
              </a:spcBef>
              <a:spcAft>
                <a:spcPts val="100"/>
              </a:spcAft>
              <a:buClr>
                <a:srgbClr val="3366CC"/>
              </a:buClr>
              <a:buSzPct val="80000"/>
              <a:buFontTx/>
              <a:buAutoNum type="arabicPeriod"/>
            </a:pPr>
            <a:r>
              <a:rPr lang="ru-RU" sz="1200" dirty="0">
                <a:solidFill>
                  <a:srgbClr val="17375E"/>
                </a:solidFill>
                <a:cs typeface="Tahoma" pitchFamily="34" charset="0"/>
              </a:rPr>
              <a:t>Преимущества реализации Проекта (преимущества и особенности предоставляемых в рамках Проекта социальных услуг</a:t>
            </a:r>
            <a:r>
              <a:rPr lang="ru-RU" sz="1200" dirty="0" smtClean="0">
                <a:solidFill>
                  <a:srgbClr val="17375E"/>
                </a:solidFill>
                <a:cs typeface="Tahoma" pitchFamily="34" charset="0"/>
              </a:rPr>
              <a:t>): лучше жизнь и новые возможности в области интернет-предпринимательства для тысяч российских людей с ограниченными физическими возможностями</a:t>
            </a:r>
            <a:endParaRPr lang="ru-RU" sz="1200" dirty="0">
              <a:solidFill>
                <a:srgbClr val="17375E"/>
              </a:solidFill>
              <a:cs typeface="Tahoma" pitchFamily="34" charset="0"/>
            </a:endParaRPr>
          </a:p>
          <a:p>
            <a:pPr marL="0" lvl="1">
              <a:lnSpc>
                <a:spcPts val="1100"/>
              </a:lnSpc>
              <a:spcBef>
                <a:spcPts val="100"/>
              </a:spcBef>
              <a:spcAft>
                <a:spcPts val="100"/>
              </a:spcAft>
              <a:buClr>
                <a:srgbClr val="3366CC"/>
              </a:buClr>
              <a:buSzPct val="80000"/>
              <a:buFontTx/>
              <a:buAutoNum type="arabicPeriod"/>
            </a:pPr>
            <a:endParaRPr lang="ru-RU" sz="1200" dirty="0">
              <a:solidFill>
                <a:srgbClr val="17375E"/>
              </a:solidFill>
              <a:cs typeface="Tahoma" pitchFamily="34" charset="0"/>
            </a:endParaRPr>
          </a:p>
          <a:p>
            <a:pPr marL="0" lvl="1">
              <a:lnSpc>
                <a:spcPts val="1100"/>
              </a:lnSpc>
              <a:spcBef>
                <a:spcPts val="100"/>
              </a:spcBef>
              <a:spcAft>
                <a:spcPts val="100"/>
              </a:spcAft>
              <a:buClr>
                <a:srgbClr val="3366CC"/>
              </a:buClr>
              <a:buSzPct val="80000"/>
              <a:buFontTx/>
              <a:buAutoNum type="arabicPeriod"/>
            </a:pPr>
            <a:r>
              <a:rPr lang="ru-RU" sz="1200" dirty="0">
                <a:solidFill>
                  <a:srgbClr val="17375E"/>
                </a:solidFill>
                <a:cs typeface="Tahoma" pitchFamily="34" charset="0"/>
              </a:rPr>
              <a:t>Позиционирование Проекта (основано на преимуществах</a:t>
            </a:r>
            <a:r>
              <a:rPr lang="ru-RU" sz="1200" dirty="0" smtClean="0">
                <a:solidFill>
                  <a:srgbClr val="17375E"/>
                </a:solidFill>
                <a:cs typeface="Tahoma" pitchFamily="34" charset="0"/>
              </a:rPr>
              <a:t>): Первые и главные в мире всемирные интернет-игры среди </a:t>
            </a:r>
            <a:r>
              <a:rPr lang="ru-RU" sz="1200" dirty="0" err="1" smtClean="0">
                <a:solidFill>
                  <a:srgbClr val="17375E"/>
                </a:solidFill>
                <a:cs typeface="Tahoma" pitchFamily="34" charset="0"/>
              </a:rPr>
              <a:t>инноваторов</a:t>
            </a:r>
            <a:r>
              <a:rPr lang="ru-RU" sz="1200" dirty="0" smtClean="0">
                <a:solidFill>
                  <a:srgbClr val="17375E"/>
                </a:solidFill>
                <a:cs typeface="Tahoma" pitchFamily="34" charset="0"/>
              </a:rPr>
              <a:t> – людей меняющих мир к лучшему</a:t>
            </a:r>
            <a:endParaRPr lang="ru-RU" sz="1200" dirty="0">
              <a:solidFill>
                <a:srgbClr val="17375E"/>
              </a:solidFill>
              <a:cs typeface="Tahoma" pitchFamily="34" charset="0"/>
            </a:endParaRPr>
          </a:p>
          <a:p>
            <a:pPr marL="0" lvl="1">
              <a:lnSpc>
                <a:spcPts val="1100"/>
              </a:lnSpc>
              <a:spcBef>
                <a:spcPts val="100"/>
              </a:spcBef>
              <a:spcAft>
                <a:spcPts val="100"/>
              </a:spcAft>
              <a:buClr>
                <a:srgbClr val="3366CC"/>
              </a:buClr>
              <a:buSzPct val="80000"/>
              <a:buFontTx/>
              <a:buAutoNum type="arabicPeriod"/>
            </a:pPr>
            <a:endParaRPr lang="ru-RU" sz="1200" dirty="0">
              <a:solidFill>
                <a:srgbClr val="17375E"/>
              </a:solidFill>
              <a:cs typeface="Tahoma" pitchFamily="34" charset="0"/>
            </a:endParaRPr>
          </a:p>
          <a:p>
            <a:pPr marL="0" lvl="1">
              <a:lnSpc>
                <a:spcPts val="1100"/>
              </a:lnSpc>
              <a:spcBef>
                <a:spcPts val="100"/>
              </a:spcBef>
              <a:spcAft>
                <a:spcPts val="100"/>
              </a:spcAft>
              <a:buClr>
                <a:srgbClr val="3366CC"/>
              </a:buClr>
              <a:buSzPct val="80000"/>
              <a:buFontTx/>
              <a:buAutoNum type="arabicPeriod"/>
            </a:pPr>
            <a:r>
              <a:rPr lang="ru-RU" sz="1200" dirty="0">
                <a:solidFill>
                  <a:srgbClr val="17375E"/>
                </a:solidFill>
                <a:cs typeface="Tahoma" pitchFamily="34" charset="0"/>
              </a:rPr>
              <a:t>Маркетинговая тактика (указать список инструментов, </a:t>
            </a:r>
            <a:r>
              <a:rPr lang="ru-RU" sz="1200" dirty="0">
                <a:solidFill>
                  <a:srgbClr val="17375E"/>
                </a:solidFill>
              </a:rPr>
              <a:t>подробно представив детали, относящиеся к инструментарию маркетинга и конкретным мероприятиям, </a:t>
            </a:r>
            <a:r>
              <a:rPr lang="ru-RU" sz="1200" dirty="0">
                <a:solidFill>
                  <a:srgbClr val="17375E"/>
                </a:solidFill>
                <a:cs typeface="Tahoma" pitchFamily="34" charset="0"/>
              </a:rPr>
              <a:t>который предполагается использовать для привлечения целевой  аудитории</a:t>
            </a:r>
            <a:r>
              <a:rPr lang="ru-RU" sz="1200" dirty="0" smtClean="0">
                <a:solidFill>
                  <a:srgbClr val="17375E"/>
                </a:solidFill>
                <a:cs typeface="Tahoma" pitchFamily="34" charset="0"/>
              </a:rPr>
              <a:t>). Синергия </a:t>
            </a:r>
            <a:r>
              <a:rPr lang="ru-RU" sz="1200" dirty="0" err="1" smtClean="0">
                <a:solidFill>
                  <a:srgbClr val="17375E"/>
                </a:solidFill>
                <a:cs typeface="Tahoma" pitchFamily="34" charset="0"/>
              </a:rPr>
              <a:t>краудсорсинга</a:t>
            </a:r>
            <a:r>
              <a:rPr lang="ru-RU" sz="1200" dirty="0" smtClean="0">
                <a:solidFill>
                  <a:srgbClr val="17375E"/>
                </a:solidFill>
                <a:cs typeface="Tahoma" pitchFamily="34" charset="0"/>
              </a:rPr>
              <a:t> и маркетинга – в выборе логотипа и талисмана </a:t>
            </a:r>
            <a:r>
              <a:rPr lang="ru-RU" sz="1200" dirty="0" err="1" smtClean="0">
                <a:solidFill>
                  <a:srgbClr val="17375E"/>
                </a:solidFill>
                <a:cs typeface="Tahoma" pitchFamily="34" charset="0"/>
              </a:rPr>
              <a:t>Инномпийских</a:t>
            </a:r>
            <a:r>
              <a:rPr lang="ru-RU" sz="1200" dirty="0" smtClean="0">
                <a:solidFill>
                  <a:srgbClr val="17375E"/>
                </a:solidFill>
                <a:cs typeface="Tahoma" pitchFamily="34" charset="0"/>
              </a:rPr>
              <a:t> игр и </a:t>
            </a:r>
            <a:r>
              <a:rPr lang="ru-RU" sz="1200" dirty="0" err="1" smtClean="0">
                <a:solidFill>
                  <a:srgbClr val="17375E"/>
                </a:solidFill>
                <a:cs typeface="Tahoma" pitchFamily="34" charset="0"/>
              </a:rPr>
              <a:t>Innoball</a:t>
            </a:r>
            <a:r>
              <a:rPr lang="ru-RU" sz="1200" dirty="0" smtClean="0">
                <a:solidFill>
                  <a:srgbClr val="17375E"/>
                </a:solidFill>
                <a:cs typeface="Tahoma" pitchFamily="34" charset="0"/>
              </a:rPr>
              <a:t> 2014 будут приглашены участвовать люди со всего мира. Интеграция с </a:t>
            </a:r>
            <a:r>
              <a:rPr lang="ru-RU" sz="1200" dirty="0" err="1" smtClean="0">
                <a:solidFill>
                  <a:srgbClr val="17375E"/>
                </a:solidFill>
                <a:cs typeface="Tahoma" pitchFamily="34" charset="0"/>
              </a:rPr>
              <a:t>крупнейшми</a:t>
            </a:r>
            <a:r>
              <a:rPr lang="ru-RU" sz="1200" dirty="0" smtClean="0">
                <a:solidFill>
                  <a:srgbClr val="17375E"/>
                </a:solidFill>
                <a:cs typeface="Tahoma" pitchFamily="34" charset="0"/>
              </a:rPr>
              <a:t> социальными сетями, особенно </a:t>
            </a:r>
            <a:r>
              <a:rPr lang="ru-RU" sz="1200" dirty="0" err="1" smtClean="0">
                <a:solidFill>
                  <a:srgbClr val="17375E"/>
                </a:solidFill>
                <a:cs typeface="Tahoma" pitchFamily="34" charset="0"/>
              </a:rPr>
              <a:t>Facebook</a:t>
            </a:r>
            <a:r>
              <a:rPr lang="ru-RU" sz="1200" dirty="0" smtClean="0">
                <a:solidFill>
                  <a:srgbClr val="17375E"/>
                </a:solidFill>
                <a:cs typeface="Tahoma" pitchFamily="34" charset="0"/>
              </a:rPr>
              <a:t>. Послы доброй воли, Эстафета </a:t>
            </a:r>
            <a:r>
              <a:rPr lang="ru-RU" sz="1200" dirty="0" err="1" smtClean="0">
                <a:solidFill>
                  <a:srgbClr val="17375E"/>
                </a:solidFill>
                <a:cs typeface="Tahoma" pitchFamily="34" charset="0"/>
              </a:rPr>
              <a:t>инномпийского</a:t>
            </a:r>
            <a:r>
              <a:rPr lang="ru-RU" sz="1200" dirty="0" smtClean="0">
                <a:solidFill>
                  <a:srgbClr val="17375E"/>
                </a:solidFill>
                <a:cs typeface="Tahoma" pitchFamily="34" charset="0"/>
              </a:rPr>
              <a:t> огня. Призы для зрителей – победителей конкурсов предпринимательского творчества, в </a:t>
            </a:r>
            <a:r>
              <a:rPr lang="ru-RU" sz="1200" dirty="0" err="1" smtClean="0">
                <a:solidFill>
                  <a:srgbClr val="17375E"/>
                </a:solidFill>
                <a:cs typeface="Tahoma" pitchFamily="34" charset="0"/>
              </a:rPr>
              <a:t>т.ч</a:t>
            </a:r>
            <a:r>
              <a:rPr lang="ru-RU" sz="1200" dirty="0" smtClean="0">
                <a:solidFill>
                  <a:srgbClr val="17375E"/>
                </a:solidFill>
                <a:cs typeface="Tahoma" pitchFamily="34" charset="0"/>
              </a:rPr>
              <a:t>. и в рамках "Футбола инноваций" Более подробно маркетинговая стратегия описана здесь: </a:t>
            </a:r>
            <a:r>
              <a:rPr lang="en-US" sz="1200" dirty="0" smtClean="0">
                <a:solidFill>
                  <a:srgbClr val="17375E"/>
                </a:solidFill>
                <a:cs typeface="Tahoma" pitchFamily="34" charset="0"/>
              </a:rPr>
              <a:t>http://innovarsitet.ru/products/innoball_2104_biz_strategy_devt_if.html</a:t>
            </a:r>
            <a:endParaRPr lang="ru-RU" sz="1200" dirty="0">
              <a:solidFill>
                <a:srgbClr val="17375E"/>
              </a:solidFill>
              <a:cs typeface="Tahoma" pitchFamily="34" charset="0"/>
            </a:endParaRPr>
          </a:p>
          <a:p>
            <a:pPr marL="0" lvl="1">
              <a:lnSpc>
                <a:spcPts val="1100"/>
              </a:lnSpc>
              <a:spcBef>
                <a:spcPts val="100"/>
              </a:spcBef>
              <a:spcAft>
                <a:spcPts val="100"/>
              </a:spcAft>
              <a:buClr>
                <a:srgbClr val="3366CC"/>
              </a:buClr>
              <a:buSzPct val="80000"/>
              <a:buFontTx/>
              <a:buAutoNum type="arabicPeriod"/>
            </a:pPr>
            <a:endParaRPr lang="ru-RU" sz="1200" dirty="0">
              <a:solidFill>
                <a:srgbClr val="17375E"/>
              </a:solidFill>
              <a:cs typeface="Tahoma" pitchFamily="34" charset="0"/>
            </a:endParaRPr>
          </a:p>
          <a:p>
            <a:pPr marL="0" lvl="1">
              <a:lnSpc>
                <a:spcPts val="1100"/>
              </a:lnSpc>
              <a:spcBef>
                <a:spcPts val="100"/>
              </a:spcBef>
              <a:spcAft>
                <a:spcPts val="100"/>
              </a:spcAft>
              <a:buClr>
                <a:srgbClr val="3366CC"/>
              </a:buClr>
              <a:buSzPct val="80000"/>
              <a:buFontTx/>
              <a:buAutoNum type="arabicPeriod"/>
            </a:pPr>
            <a:r>
              <a:rPr lang="ru-RU" sz="1200" dirty="0">
                <a:solidFill>
                  <a:srgbClr val="17375E"/>
                </a:solidFill>
                <a:cs typeface="Tahoma" pitchFamily="34" charset="0"/>
              </a:rPr>
              <a:t>Маркетинговый бюджет (з</a:t>
            </a:r>
            <a:r>
              <a:rPr lang="ru-RU" sz="1200" dirty="0">
                <a:solidFill>
                  <a:srgbClr val="17375E"/>
                </a:solidFill>
              </a:rPr>
              <a:t>апланированные мероприятия и работы связаны с затратами, которые добавляются к общему бюджету, необходимому для достижения целей</a:t>
            </a:r>
            <a:r>
              <a:rPr lang="ru-RU" sz="1200" dirty="0" smtClean="0">
                <a:solidFill>
                  <a:srgbClr val="17375E"/>
                </a:solidFill>
                <a:cs typeface="Tahoma" pitchFamily="34" charset="0"/>
              </a:rPr>
              <a:t>): собственные средства и инструменты интернет-маркетинга, основанные на собственных сайтах, ежедневно посещаемых более чем 50 000 человек</a:t>
            </a:r>
            <a:endParaRPr lang="ru-RU" sz="1200" dirty="0">
              <a:solidFill>
                <a:srgbClr val="17375E"/>
              </a:solidFill>
              <a:cs typeface="Tahoma" pitchFamily="34" charset="0"/>
            </a:endParaRPr>
          </a:p>
          <a:p>
            <a:pPr marL="0" lvl="1">
              <a:lnSpc>
                <a:spcPts val="1100"/>
              </a:lnSpc>
              <a:spcBef>
                <a:spcPts val="100"/>
              </a:spcBef>
              <a:spcAft>
                <a:spcPts val="100"/>
              </a:spcAft>
              <a:buClr>
                <a:srgbClr val="3366CC"/>
              </a:buClr>
              <a:buSzPct val="80000"/>
              <a:buFontTx/>
              <a:buAutoNum type="arabicPeriod"/>
            </a:pPr>
            <a:endParaRPr lang="ru-RU" sz="900" dirty="0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  <a:p>
            <a:pPr marL="0" lvl="1">
              <a:lnSpc>
                <a:spcPts val="1100"/>
              </a:lnSpc>
              <a:spcBef>
                <a:spcPts val="100"/>
              </a:spcBef>
              <a:spcAft>
                <a:spcPts val="100"/>
              </a:spcAft>
              <a:buClr>
                <a:srgbClr val="3366CC"/>
              </a:buClr>
              <a:buSzPct val="80000"/>
              <a:buFontTx/>
              <a:buAutoNum type="arabicPeriod"/>
            </a:pPr>
            <a:endParaRPr lang="ru-RU" sz="900" dirty="0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Текст 3"/>
          <p:cNvSpPr txBox="1">
            <a:spLocks/>
          </p:cNvSpPr>
          <p:nvPr/>
        </p:nvSpPr>
        <p:spPr bwMode="auto">
          <a:xfrm>
            <a:off x="1476375" y="260350"/>
            <a:ext cx="73437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20000"/>
              </a:spcBef>
              <a:buFont typeface="Arial" charset="0"/>
              <a:buNone/>
            </a:pPr>
            <a:endParaRPr lang="ru-RU" sz="100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388350" y="6356350"/>
            <a:ext cx="298450" cy="365125"/>
          </a:xfrm>
        </p:spPr>
        <p:txBody>
          <a:bodyPr/>
          <a:lstStyle/>
          <a:p>
            <a:pPr>
              <a:defRPr/>
            </a:pPr>
            <a:fld id="{366E3F00-6B72-4A44-91F0-52ABBDEB152F}" type="slidenum">
              <a:rPr lang="ru-RU" sz="1000" b="1">
                <a:solidFill>
                  <a:schemeClr val="bg1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>
                <a:defRPr/>
              </a:pPr>
              <a:t>9</a:t>
            </a:fld>
            <a:endParaRPr lang="ru-RU" sz="1000" b="1" dirty="0">
              <a:solidFill>
                <a:schemeClr val="bg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95288" y="620713"/>
            <a:ext cx="8280400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Текст 3"/>
          <p:cNvSpPr txBox="1">
            <a:spLocks/>
          </p:cNvSpPr>
          <p:nvPr/>
        </p:nvSpPr>
        <p:spPr>
          <a:xfrm>
            <a:off x="379413" y="6381750"/>
            <a:ext cx="7054850" cy="3603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ts val="1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1000">
                <a:solidFill>
                  <a:srgbClr val="7F7F7F"/>
                </a:solidFill>
                <a:latin typeface="Tahoma" pitchFamily="34" charset="0"/>
                <a:cs typeface="Tahoma" pitchFamily="34" charset="0"/>
              </a:rPr>
              <a:t>Направление «Социальные Проекты»</a:t>
            </a:r>
          </a:p>
          <a:p>
            <a:pPr>
              <a:lnSpc>
                <a:spcPts val="10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1000">
                <a:solidFill>
                  <a:srgbClr val="7F7F7F"/>
                </a:solidFill>
                <a:latin typeface="Tahoma" pitchFamily="34" charset="0"/>
                <a:cs typeface="Tahoma" pitchFamily="34" charset="0"/>
              </a:rPr>
              <a:t>Первичная экспертиза Проекта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endParaRPr lang="ru-RU" sz="1000">
              <a:solidFill>
                <a:srgbClr val="7F7F7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246" name="Заголовок 1"/>
          <p:cNvSpPr>
            <a:spLocks noGrp="1"/>
          </p:cNvSpPr>
          <p:nvPr>
            <p:ph type="title"/>
          </p:nvPr>
        </p:nvSpPr>
        <p:spPr>
          <a:xfrm>
            <a:off x="1620838" y="692150"/>
            <a:ext cx="6983412" cy="288925"/>
          </a:xfrm>
        </p:spPr>
        <p:txBody>
          <a:bodyPr/>
          <a:lstStyle/>
          <a:p>
            <a:pPr algn="l"/>
            <a:r>
              <a:rPr lang="ru-RU" sz="1800" smtClean="0">
                <a:solidFill>
                  <a:srgbClr val="0070C0"/>
                </a:solidFill>
                <a:latin typeface="Tahoma" pitchFamily="34" charset="0"/>
                <a:cs typeface="Tahoma" pitchFamily="34" charset="0"/>
              </a:rPr>
              <a:t>Финансово-Экономические показатели Проекта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95288" y="1052513"/>
            <a:ext cx="4248150" cy="504825"/>
          </a:xfrm>
          <a:prstGeom prst="roundRect">
            <a:avLst>
              <a:gd name="adj" fmla="val 13425"/>
            </a:avLst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ru-RU" sz="8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Общая стоимость  </a:t>
            </a:r>
          </a:p>
          <a:p>
            <a:r>
              <a:rPr lang="ru-RU" sz="8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Проекта</a:t>
            </a:r>
          </a:p>
          <a:p>
            <a:endParaRPr lang="ru-RU" sz="800" b="1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692275" y="1125538"/>
            <a:ext cx="2879725" cy="358775"/>
          </a:xfrm>
          <a:prstGeom prst="roundRect">
            <a:avLst>
              <a:gd name="adj" fmla="val 7006"/>
            </a:avLst>
          </a:prstGeom>
          <a:solidFill>
            <a:srgbClr val="F8FAFE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lvl="1" indent="1588" fontAlgn="auto">
              <a:lnSpc>
                <a:spcPts val="10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200" kern="0" dirty="0" smtClean="0">
                <a:solidFill>
                  <a:schemeClr val="tx2"/>
                </a:solidFill>
              </a:rPr>
              <a:t>10 600 000 руб.</a:t>
            </a:r>
            <a:endParaRPr lang="ru-RU" sz="1200" kern="0" dirty="0">
              <a:solidFill>
                <a:schemeClr val="tx2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23850" y="2205038"/>
            <a:ext cx="4392613" cy="4103687"/>
          </a:xfrm>
          <a:prstGeom prst="roundRect">
            <a:avLst>
              <a:gd name="adj" fmla="val 7261"/>
            </a:avLst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rIns="0"/>
          <a:lstStyle/>
          <a:p>
            <a:r>
              <a:rPr lang="ru-RU" sz="8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Предполагаемые </a:t>
            </a:r>
          </a:p>
          <a:p>
            <a:r>
              <a:rPr lang="ru-RU" sz="8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источники </a:t>
            </a:r>
          </a:p>
          <a:p>
            <a:r>
              <a:rPr lang="ru-RU" sz="8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финансирования</a:t>
            </a:r>
          </a:p>
          <a:p>
            <a:r>
              <a:rPr lang="ru-RU" sz="8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Инвестиционного </a:t>
            </a:r>
          </a:p>
          <a:p>
            <a:r>
              <a:rPr lang="ru-RU" sz="8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Проекта </a:t>
            </a:r>
          </a:p>
          <a:p>
            <a:r>
              <a:rPr lang="ru-RU" sz="8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(структура </a:t>
            </a:r>
          </a:p>
          <a:p>
            <a:r>
              <a:rPr lang="ru-RU" sz="8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Финансирования)</a:t>
            </a:r>
          </a:p>
          <a:p>
            <a:endParaRPr lang="ru-RU" sz="800" b="1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476375" y="2276475"/>
            <a:ext cx="3179763" cy="3889375"/>
          </a:xfrm>
          <a:prstGeom prst="roundRect">
            <a:avLst>
              <a:gd name="adj" fmla="val 5116"/>
            </a:avLst>
          </a:prstGeom>
          <a:solidFill>
            <a:srgbClr val="F8FAFE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lvl="1" fontAlgn="auto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Clr>
                <a:srgbClr val="3366CC"/>
              </a:buClr>
              <a:defRPr/>
            </a:pPr>
            <a:r>
              <a:rPr lang="ru-RU" sz="1200" dirty="0" smtClean="0">
                <a:solidFill>
                  <a:schemeClr val="tx2"/>
                </a:solidFill>
                <a:cs typeface="Tahoma" pitchFamily="34" charset="0"/>
              </a:rPr>
              <a:t>Собственные средства</a:t>
            </a:r>
            <a:endParaRPr lang="ru-RU" sz="1200" dirty="0">
              <a:solidFill>
                <a:schemeClr val="tx2"/>
              </a:solidFill>
              <a:cs typeface="Tahoma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859338" y="1052513"/>
            <a:ext cx="4105275" cy="5256212"/>
          </a:xfrm>
          <a:prstGeom prst="roundRect">
            <a:avLst>
              <a:gd name="adj" fmla="val 5116"/>
            </a:avLst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rIns="0"/>
          <a:lstStyle/>
          <a:p>
            <a:endParaRPr lang="ru-RU" sz="800" b="1" dirty="0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  <a:p>
            <a:endParaRPr lang="ru-RU" sz="800" b="1" dirty="0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  <a:p>
            <a:endParaRPr lang="ru-RU" sz="800" b="1" dirty="0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  <a:p>
            <a:r>
              <a:rPr lang="ru-RU" sz="800" b="1" dirty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Обоснование </a:t>
            </a:r>
          </a:p>
          <a:p>
            <a:r>
              <a:rPr lang="ru-RU" sz="800" b="1" dirty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Экономической/</a:t>
            </a:r>
          </a:p>
          <a:p>
            <a:r>
              <a:rPr lang="ru-RU" sz="800" b="1" dirty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БЮДЖЕТНОЙ</a:t>
            </a:r>
          </a:p>
          <a:p>
            <a:r>
              <a:rPr lang="ru-RU" sz="800" b="1" dirty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Эффективности</a:t>
            </a:r>
          </a:p>
          <a:p>
            <a:r>
              <a:rPr lang="ru-RU" sz="800" b="1" dirty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Проекта</a:t>
            </a:r>
          </a:p>
          <a:p>
            <a:r>
              <a:rPr lang="ru-RU" sz="800" b="1" dirty="0" smtClean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 </a:t>
            </a:r>
          </a:p>
          <a:p>
            <a:r>
              <a:rPr lang="ru-RU" sz="900" dirty="0" smtClean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Не применимо</a:t>
            </a:r>
          </a:p>
          <a:p>
            <a:r>
              <a:rPr lang="ru-RU" sz="900" dirty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в</a:t>
            </a:r>
            <a:r>
              <a:rPr lang="ru-RU" sz="900" dirty="0" smtClean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 отношении </a:t>
            </a:r>
          </a:p>
          <a:p>
            <a:r>
              <a:rPr lang="ru-RU" sz="900" dirty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д</a:t>
            </a:r>
            <a:r>
              <a:rPr lang="ru-RU" sz="900" dirty="0" smtClean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анного </a:t>
            </a:r>
          </a:p>
          <a:p>
            <a:r>
              <a:rPr lang="ru-RU" sz="900" dirty="0" smtClean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проекта.</a:t>
            </a:r>
          </a:p>
          <a:p>
            <a:r>
              <a:rPr lang="ru-RU" sz="900" dirty="0" smtClean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Проект</a:t>
            </a:r>
          </a:p>
          <a:p>
            <a:r>
              <a:rPr lang="ru-RU" sz="900" dirty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ф</a:t>
            </a:r>
            <a:r>
              <a:rPr lang="ru-RU" sz="900" dirty="0" smtClean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инансируется</a:t>
            </a:r>
          </a:p>
          <a:p>
            <a:r>
              <a:rPr lang="ru-RU" sz="900" dirty="0" smtClean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из собственных</a:t>
            </a:r>
          </a:p>
          <a:p>
            <a:r>
              <a:rPr lang="ru-RU" sz="900" dirty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с</a:t>
            </a:r>
            <a:r>
              <a:rPr lang="ru-RU" sz="900" dirty="0" smtClean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редств.</a:t>
            </a:r>
          </a:p>
          <a:p>
            <a:r>
              <a:rPr lang="ru-RU" sz="900" dirty="0" smtClean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Дополнительные</a:t>
            </a:r>
          </a:p>
          <a:p>
            <a:r>
              <a:rPr lang="ru-RU" sz="900" dirty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с</a:t>
            </a:r>
            <a:r>
              <a:rPr lang="ru-RU" sz="900" dirty="0" smtClean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редства от АСИ</a:t>
            </a:r>
          </a:p>
          <a:p>
            <a:r>
              <a:rPr lang="ru-RU" sz="900" dirty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т</a:t>
            </a:r>
            <a:r>
              <a:rPr lang="ru-RU" sz="900" dirty="0" smtClean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ребуются для</a:t>
            </a:r>
          </a:p>
          <a:p>
            <a:r>
              <a:rPr lang="ru-RU" sz="900" dirty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т</a:t>
            </a:r>
            <a:r>
              <a:rPr lang="ru-RU" sz="900" dirty="0" smtClean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ого, чтобы</a:t>
            </a:r>
          </a:p>
          <a:p>
            <a:r>
              <a:rPr lang="ru-RU" sz="900" dirty="0" smtClean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дать </a:t>
            </a:r>
          </a:p>
          <a:p>
            <a:r>
              <a:rPr lang="ru-RU" sz="900" dirty="0" smtClean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возможность</a:t>
            </a:r>
          </a:p>
          <a:p>
            <a:r>
              <a:rPr lang="ru-RU" sz="900" dirty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п</a:t>
            </a:r>
            <a:r>
              <a:rPr lang="ru-RU" sz="900" dirty="0" smtClean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ринять участие</a:t>
            </a:r>
          </a:p>
          <a:p>
            <a:r>
              <a:rPr lang="ru-RU" sz="900" dirty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в</a:t>
            </a:r>
            <a:r>
              <a:rPr lang="ru-RU" sz="900" dirty="0" smtClean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 проекте </a:t>
            </a:r>
          </a:p>
          <a:p>
            <a:r>
              <a:rPr lang="ru-RU" sz="900" dirty="0" smtClean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команде</a:t>
            </a:r>
          </a:p>
          <a:p>
            <a:r>
              <a:rPr lang="ru-RU" sz="900" dirty="0" smtClean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людей</a:t>
            </a:r>
          </a:p>
          <a:p>
            <a:r>
              <a:rPr lang="ru-RU" sz="900" dirty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с</a:t>
            </a:r>
            <a:r>
              <a:rPr lang="ru-RU" sz="900" dirty="0" smtClean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 ограниченными</a:t>
            </a:r>
          </a:p>
          <a:p>
            <a:r>
              <a:rPr lang="ru-RU" sz="900" dirty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ф</a:t>
            </a:r>
            <a:r>
              <a:rPr lang="ru-RU" sz="900" dirty="0" smtClean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изическими</a:t>
            </a:r>
          </a:p>
          <a:p>
            <a:r>
              <a:rPr lang="ru-RU" sz="900" dirty="0" smtClean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возможностями</a:t>
            </a:r>
          </a:p>
          <a:p>
            <a:r>
              <a:rPr lang="ru-RU" sz="900" dirty="0" smtClean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и таким образом</a:t>
            </a:r>
          </a:p>
          <a:p>
            <a:r>
              <a:rPr lang="ru-RU" sz="900" dirty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о</a:t>
            </a:r>
            <a:r>
              <a:rPr lang="ru-RU" sz="900" dirty="0" smtClean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ткрыть им </a:t>
            </a:r>
          </a:p>
          <a:p>
            <a:r>
              <a:rPr lang="ru-RU" sz="900" dirty="0" smtClean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Новый мир</a:t>
            </a:r>
          </a:p>
          <a:p>
            <a:r>
              <a:rPr lang="ru-RU" sz="900" dirty="0" smtClean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Интернет-</a:t>
            </a:r>
          </a:p>
          <a:p>
            <a:r>
              <a:rPr lang="ru-RU" sz="900" dirty="0" err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п</a:t>
            </a:r>
            <a:r>
              <a:rPr lang="ru-RU" sz="900" dirty="0" err="1" smtClean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редпринима</a:t>
            </a:r>
            <a:r>
              <a:rPr lang="ru-RU" sz="900" dirty="0" smtClean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-</a:t>
            </a:r>
          </a:p>
          <a:p>
            <a:r>
              <a:rPr lang="ru-RU" sz="900" dirty="0" err="1" smtClean="0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тельства</a:t>
            </a:r>
            <a:endParaRPr lang="ru-RU" sz="800" dirty="0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  <a:p>
            <a:endParaRPr lang="ru-RU" sz="800" b="1" dirty="0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  <a:p>
            <a:endParaRPr lang="ru-RU" sz="800" b="1" dirty="0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endParaRPr lang="ru-RU" sz="800" b="1" dirty="0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795963" y="1125538"/>
            <a:ext cx="3097212" cy="5111750"/>
          </a:xfrm>
          <a:prstGeom prst="roundRect">
            <a:avLst>
              <a:gd name="adj" fmla="val 3983"/>
            </a:avLst>
          </a:prstGeom>
          <a:solidFill>
            <a:srgbClr val="F8FAFE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lvl="1" fontAlgn="auto">
              <a:spcBef>
                <a:spcPts val="0"/>
              </a:spcBef>
              <a:spcAft>
                <a:spcPts val="0"/>
              </a:spcAft>
              <a:buClr>
                <a:srgbClr val="3366CC"/>
              </a:buClr>
              <a:defRPr/>
            </a:pPr>
            <a:endParaRPr lang="ru-RU" sz="1000" dirty="0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pPr marL="0" lvl="1" fontAlgn="auto">
              <a:spcBef>
                <a:spcPts val="0"/>
              </a:spcBef>
              <a:spcAft>
                <a:spcPts val="0"/>
              </a:spcAft>
              <a:buClr>
                <a:srgbClr val="3366CC"/>
              </a:buClr>
              <a:defRPr/>
            </a:pPr>
            <a:endParaRPr lang="ru-RU" sz="1000" dirty="0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0" name="Текст 3"/>
          <p:cNvSpPr txBox="1">
            <a:spLocks/>
          </p:cNvSpPr>
          <p:nvPr/>
        </p:nvSpPr>
        <p:spPr>
          <a:xfrm>
            <a:off x="1620838" y="188913"/>
            <a:ext cx="7054850" cy="4318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ts val="1200"/>
              </a:lnSpc>
              <a:spcBef>
                <a:spcPct val="20000"/>
              </a:spcBef>
              <a:buFont typeface="Arial" charset="0"/>
              <a:buNone/>
            </a:pPr>
            <a:r>
              <a:rPr lang="ru-RU" sz="1000">
                <a:solidFill>
                  <a:srgbClr val="3973AD"/>
                </a:solidFill>
                <a:latin typeface="Tahoma" pitchFamily="34" charset="0"/>
                <a:cs typeface="Tahoma" pitchFamily="34" charset="0"/>
              </a:rPr>
              <a:t>Меморандум</a:t>
            </a:r>
          </a:p>
          <a:p>
            <a:pPr marL="0" lvl="1">
              <a:spcBef>
                <a:spcPct val="20000"/>
              </a:spcBef>
              <a:buClr>
                <a:srgbClr val="3366CC"/>
              </a:buClr>
              <a:buFont typeface="Arial" charset="0"/>
              <a:buNone/>
            </a:pPr>
            <a:r>
              <a:rPr lang="ru-RU" sz="1000">
                <a:solidFill>
                  <a:srgbClr val="3973AD"/>
                </a:solidFill>
                <a:latin typeface="Tahoma" pitchFamily="34" charset="0"/>
                <a:cs typeface="Tahoma" pitchFamily="34" charset="0"/>
              </a:rPr>
              <a:t>Реализация Проекта «Название Проекта»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endParaRPr lang="ru-RU" sz="100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102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12713"/>
            <a:ext cx="129540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" name="Скругленный прямоугольник 32"/>
          <p:cNvSpPr/>
          <p:nvPr/>
        </p:nvSpPr>
        <p:spPr>
          <a:xfrm>
            <a:off x="395288" y="1628775"/>
            <a:ext cx="4248150" cy="503238"/>
          </a:xfrm>
          <a:prstGeom prst="roundRect">
            <a:avLst>
              <a:gd name="adj" fmla="val 13425"/>
            </a:avLst>
          </a:pr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5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ru-RU" sz="8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Доля собственных </a:t>
            </a:r>
          </a:p>
          <a:p>
            <a:r>
              <a:rPr lang="ru-RU" sz="800" b="1">
                <a:solidFill>
                  <a:srgbClr val="17375E"/>
                </a:solidFill>
                <a:latin typeface="Tahoma" pitchFamily="34" charset="0"/>
                <a:cs typeface="Tahoma" pitchFamily="34" charset="0"/>
              </a:rPr>
              <a:t>средств</a:t>
            </a:r>
          </a:p>
          <a:p>
            <a:endParaRPr lang="ru-RU" sz="800" b="1">
              <a:solidFill>
                <a:srgbClr val="17375E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1619250" y="1628775"/>
            <a:ext cx="3024188" cy="431800"/>
          </a:xfrm>
          <a:prstGeom prst="roundRect">
            <a:avLst>
              <a:gd name="adj" fmla="val 7006"/>
            </a:avLst>
          </a:prstGeom>
          <a:solidFill>
            <a:srgbClr val="F8FAFE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marL="0" lvl="1" indent="1588" fontAlgn="auto">
              <a:lnSpc>
                <a:spcPts val="10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000" kern="0" dirty="0" smtClean="0">
                <a:solidFill>
                  <a:schemeClr val="tx2"/>
                </a:solidFill>
              </a:rPr>
              <a:t>10 000 000 руб. (94%)</a:t>
            </a:r>
            <a:endParaRPr lang="ru-RU" sz="1000" kern="0" dirty="0">
              <a:solidFill>
                <a:schemeClr val="tx2"/>
              </a:solidFill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/>
        </p:nvGraphicFramePr>
        <p:xfrm>
          <a:off x="5867400" y="1196975"/>
          <a:ext cx="2898775" cy="5054919"/>
        </p:xfrm>
        <a:graphic>
          <a:graphicData uri="http://schemas.openxmlformats.org/drawingml/2006/table">
            <a:tbl>
              <a:tblPr/>
              <a:tblGrid>
                <a:gridCol w="1873250"/>
                <a:gridCol w="1025525"/>
              </a:tblGrid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Показатели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Значение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1397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pitchFamily="34" charset="0"/>
                          <a:cs typeface="Tahoma" pitchFamily="34" charset="0"/>
                        </a:rPr>
                        <a:t>Сумма инвестиционных затрат, руб.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pitchFamily="34" charset="0"/>
                          <a:cs typeface="Tahoma" pitchFamily="34" charset="0"/>
                        </a:rPr>
                        <a:t>Сумма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544513">
                <a:tc>
                  <a:txBody>
                    <a:bodyPr/>
                    <a:lstStyle/>
                    <a:p>
                      <a:pPr marL="0" marR="0" lvl="0" indent="1397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pitchFamily="34" charset="0"/>
                          <a:cs typeface="Tahoma" pitchFamily="34" charset="0"/>
                        </a:rPr>
                        <a:t>Дополнительные вложения на пополнение оборотных средств, руб.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pitchFamily="34" charset="0"/>
                          <a:cs typeface="Tahoma" pitchFamily="34" charset="0"/>
                        </a:rPr>
                        <a:t>Сумма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1397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pitchFamily="34" charset="0"/>
                          <a:cs typeface="Tahoma" pitchFamily="34" charset="0"/>
                        </a:rPr>
                        <a:t>Точка безубыточности, руб. в мес.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pitchFamily="34" charset="0"/>
                          <a:cs typeface="Tahoma" pitchFamily="34" charset="0"/>
                        </a:rPr>
                        <a:t>Сумма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1397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pitchFamily="34" charset="0"/>
                          <a:cs typeface="Tahoma" pitchFamily="34" charset="0"/>
                        </a:rPr>
                        <a:t>Срок  окупаемости проекта (Payback Period), </a:t>
                      </a: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pitchFamily="34" charset="0"/>
                          <a:cs typeface="Tahoma" pitchFamily="34" charset="0"/>
                        </a:rPr>
                        <a:t>PP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Calibri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pitchFamily="34" charset="0"/>
                          <a:cs typeface="Tahoma" pitchFamily="34" charset="0"/>
                        </a:rPr>
                        <a:t>Количество месяцев/лет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1397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pitchFamily="34" charset="0"/>
                          <a:cs typeface="Tahoma" pitchFamily="34" charset="0"/>
                        </a:rPr>
                        <a:t>Доходов на вложенный капитал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pitchFamily="34" charset="0"/>
                          <a:cs typeface="Tahoma" pitchFamily="34" charset="0"/>
                        </a:rPr>
                        <a:t>Значение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1397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pitchFamily="34" charset="0"/>
                          <a:cs typeface="Tahoma" pitchFamily="34" charset="0"/>
                        </a:rPr>
                        <a:t>Чистый денежный поток (сальдо денежного потока за расчетный период) (Net Value ), </a:t>
                      </a: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pitchFamily="34" charset="0"/>
                          <a:cs typeface="Tahoma" pitchFamily="34" charset="0"/>
                        </a:rPr>
                        <a:t>NV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pitchFamily="34" charset="0"/>
                          <a:cs typeface="Tahoma" pitchFamily="34" charset="0"/>
                        </a:rPr>
                        <a:t>, руб.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pitchFamily="34" charset="0"/>
                          <a:cs typeface="Tahoma" pitchFamily="34" charset="0"/>
                        </a:rPr>
                        <a:t>Сумма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1397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pitchFamily="34" charset="0"/>
                          <a:cs typeface="Tahoma" pitchFamily="34" charset="0"/>
                        </a:rPr>
                        <a:t>Чистый дисконтированный денежный поток (накопленный дисконтированный эффект за расчетный период) (Net Present Value ), </a:t>
                      </a: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pitchFamily="34" charset="0"/>
                          <a:cs typeface="Tahoma" pitchFamily="34" charset="0"/>
                        </a:rPr>
                        <a:t>NPV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pitchFamily="34" charset="0"/>
                          <a:cs typeface="Tahoma" pitchFamily="34" charset="0"/>
                        </a:rPr>
                        <a:t>, руб.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pitchFamily="34" charset="0"/>
                          <a:cs typeface="Tahoma" pitchFamily="34" charset="0"/>
                        </a:rPr>
                        <a:t>Сумма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1397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pitchFamily="34" charset="0"/>
                          <a:cs typeface="Tahoma" pitchFamily="34" charset="0"/>
                        </a:rPr>
                        <a:t>Ставка дисконтирования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pitchFamily="34" charset="0"/>
                          <a:cs typeface="Tahoma" pitchFamily="34" charset="0"/>
                        </a:rPr>
                        <a:t>В процентах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1397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pitchFamily="34" charset="0"/>
                          <a:cs typeface="Tahoma" pitchFamily="34" charset="0"/>
                        </a:rPr>
                        <a:t>Внутренняя норма доходности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pitchFamily="34" charset="0"/>
                          <a:cs typeface="Tahoma" pitchFamily="34" charset="0"/>
                        </a:rPr>
                        <a:t> (Internal Rate of Return), </a:t>
                      </a: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pitchFamily="34" charset="0"/>
                          <a:cs typeface="Tahoma" pitchFamily="34" charset="0"/>
                        </a:rPr>
                        <a:t>IRR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17375E"/>
                        </a:solidFill>
                        <a:effectLst/>
                        <a:latin typeface="Calibri" pitchFamily="34" charset="0"/>
                        <a:cs typeface="Tahoma" pitchFamily="34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pitchFamily="34" charset="0"/>
                          <a:cs typeface="Tahoma" pitchFamily="34" charset="0"/>
                        </a:rPr>
                        <a:t>В процентах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1397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pitchFamily="34" charset="0"/>
                          <a:cs typeface="Tahoma" pitchFamily="34" charset="0"/>
                        </a:rPr>
                        <a:t>Срок выхода на точку безубыточности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7375E"/>
                          </a:solidFill>
                          <a:effectLst/>
                          <a:latin typeface="Calibri" pitchFamily="34" charset="0"/>
                          <a:cs typeface="Tahoma" pitchFamily="34" charset="0"/>
                        </a:rPr>
                        <a:t>Количество месяцев/лет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f047fe7a88f1af82f34adfed9c2dec8cf8adb9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6320</TotalTime>
  <Words>2035</Words>
  <Application>Microsoft Office PowerPoint</Application>
  <PresentationFormat>Экран (4:3)</PresentationFormat>
  <Paragraphs>672</Paragraphs>
  <Slides>13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Calibri</vt:lpstr>
      <vt:lpstr>Arial</vt:lpstr>
      <vt:lpstr>Tahoma</vt:lpstr>
      <vt:lpstr>Wingdings</vt:lpstr>
      <vt:lpstr>Тема Office</vt:lpstr>
      <vt:lpstr>Реализации Проекта «1-е Инномпийские веб-игры INNOBALL 2014»</vt:lpstr>
      <vt:lpstr>Содержание </vt:lpstr>
      <vt:lpstr>Краткое резюме Проекта</vt:lpstr>
      <vt:lpstr>Общие сведения о Проекте</vt:lpstr>
      <vt:lpstr>Общие сведения о Проекте</vt:lpstr>
      <vt:lpstr>Команда Проекта</vt:lpstr>
      <vt:lpstr>Соответствие Проекта качественным и количественным критериям АСИ</vt:lpstr>
      <vt:lpstr>Маркетинговый план Проекта</vt:lpstr>
      <vt:lpstr>Финансово-Экономические показатели Проекта</vt:lpstr>
      <vt:lpstr>Финансово-Экономические показатели Проекта</vt:lpstr>
      <vt:lpstr>План-график реализации Проекта</vt:lpstr>
      <vt:lpstr>SWOT-анализ Проекта</vt:lpstr>
      <vt:lpstr>Обоснование поддержки/сопровождения Проекта Агентством стратегических инициатив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Евгения</dc:creator>
  <cp:lastModifiedBy>Vadim</cp:lastModifiedBy>
  <cp:revision>410</cp:revision>
  <cp:lastPrinted>2011-09-15T08:05:49Z</cp:lastPrinted>
  <dcterms:modified xsi:type="dcterms:W3CDTF">2013-02-15T21:06:40Z</dcterms:modified>
</cp:coreProperties>
</file>