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3" r:id="rId2"/>
    <p:sldId id="316" r:id="rId3"/>
    <p:sldId id="317" r:id="rId4"/>
    <p:sldId id="286" r:id="rId5"/>
    <p:sldId id="318" r:id="rId6"/>
    <p:sldId id="320" r:id="rId7"/>
    <p:sldId id="319" r:id="rId8"/>
    <p:sldId id="322" r:id="rId9"/>
    <p:sldId id="289" r:id="rId10"/>
    <p:sldId id="321" r:id="rId11"/>
    <p:sldId id="300" r:id="rId12"/>
    <p:sldId id="292" r:id="rId13"/>
    <p:sldId id="301" r:id="rId14"/>
  </p:sldIdLst>
  <p:sldSz cx="9144000" cy="6858000" type="screen4x3"/>
  <p:notesSz cx="6858000" cy="9947275"/>
  <p:custDataLst>
    <p:tags r:id="rId1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973AD"/>
    <a:srgbClr val="F8FAFE"/>
    <a:srgbClr val="F5F8FD"/>
    <a:srgbClr val="EC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378" autoAdjust="0"/>
    <p:restoredTop sz="94660"/>
  </p:normalViewPr>
  <p:slideViewPr>
    <p:cSldViewPr>
      <p:cViewPr>
        <p:scale>
          <a:sx n="110" d="100"/>
          <a:sy n="110" d="100"/>
        </p:scale>
        <p:origin x="-6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C91300-C5E5-4F7A-9D44-529BF3F7766A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F5B4D3-57A5-467C-A205-9648CA73F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3125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4A5FC38-8A11-4E8D-9DCB-7C60A93B9462}" type="datetimeFigureOut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FF7964A-5524-4103-A0AC-895151ADD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34768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ижний колонтитул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  <p:sp>
        <p:nvSpPr>
          <p:cNvPr id="16389" name="Номер слайда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D222FA-37C5-4585-8D6F-3672F9CD73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81FDBF-BB0B-4AA5-8294-347E1D8E30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  <p:sp>
        <p:nvSpPr>
          <p:cNvPr id="25605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992406-7DEA-4A9D-B11C-6F5129D263C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  <p:sp>
        <p:nvSpPr>
          <p:cNvPr id="26629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9CFAF30-28F1-46FF-B476-FACEB4A98F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  <p:sp>
        <p:nvSpPr>
          <p:cNvPr id="2765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098315-3CDD-453C-B10C-73950BC24E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sp>
        <p:nvSpPr>
          <p:cNvPr id="2867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085CF6-6D9B-431D-88A4-367744660B0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  <p:sp>
        <p:nvSpPr>
          <p:cNvPr id="1741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B124ED-CD37-4A07-A89F-7BD0D1F5B5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  <p:sp>
        <p:nvSpPr>
          <p:cNvPr id="1843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0834C1-404B-48BE-8483-4CA3FD4E324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sp>
        <p:nvSpPr>
          <p:cNvPr id="1946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F4E3EBF-C6BE-4BA5-B5C3-2880E435B8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sp>
        <p:nvSpPr>
          <p:cNvPr id="20485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B74F5C-1D63-46F4-BF3D-4DED1B8CD4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sp>
        <p:nvSpPr>
          <p:cNvPr id="21509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255CA2-FBF2-46E3-AFE7-20F9892F809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sp>
        <p:nvSpPr>
          <p:cNvPr id="22533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8E55A4D-28EB-4D53-8B7D-FB109310B7C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  <p:sp>
        <p:nvSpPr>
          <p:cNvPr id="23557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A1E91D-38E3-4423-B7A5-5C8E4AEC148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  <p:sp>
        <p:nvSpPr>
          <p:cNvPr id="24581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B3AD6-515E-4579-99CA-FBC8FF897DF9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2A42B-C947-49F7-9A2C-40BFB5866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28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71120-640C-42E9-A52E-3D1A2E6E3A4E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73675-161D-4DA1-9EE8-6F39CD3F4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0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C195-D894-4B1A-B999-89C16796444D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65466-06CC-4361-BF6D-75F329DBD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B750E-BEC9-4BF2-B76C-5F6FC599693F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717B9-AB88-45DC-B0E2-E4A446F3D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59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6102-9563-4E38-B7A5-45542D3B078E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C4EF9-41CA-40B5-BD48-A341E851D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1CBD3-584F-457A-91EB-B59DB5848DF5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5C9F9-B864-46F9-A4BA-91670C2C2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0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C46E-9C5A-402E-9F1F-AD02461E3BA2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D1D25-93C5-4EC8-921D-62AF9DA30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8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AA977-6A06-446F-A286-67617DB7DDF2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24048-9CBF-4F86-A4AC-34CFA9573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40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76709-8AC3-4DEE-AE8C-BB7EE3EDB992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B685D-411A-46D7-9E19-0D5C2469D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68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19DC-45A4-4ABE-87E5-071E7ECBB24D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43940-1636-4A75-8BD4-047E508FD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59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CFB5-BE2F-4E99-912B-66D3C60D8CD7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2E2D-AC93-42C3-9F2A-3008B27B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55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A681FB-511A-4ED2-96CF-2518973AD6ED}" type="datetime1">
              <a:rPr lang="ru-RU"/>
              <a:pPr>
                <a:defRPr/>
              </a:pPr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4B476-4987-47EC-83CE-9145E8567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87450" y="2349500"/>
            <a:ext cx="7416800" cy="1800225"/>
          </a:xfrm>
        </p:spPr>
        <p:txBody>
          <a:bodyPr anchor="t"/>
          <a:lstStyle/>
          <a:p>
            <a:pPr algn="l">
              <a:lnSpc>
                <a:spcPts val="2700"/>
              </a:lnSpc>
            </a:pPr>
            <a:r>
              <a:rPr lang="ru-RU" sz="23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Реализации Проекта </a:t>
            </a:r>
            <a:r>
              <a:rPr lang="ru-RU" sz="23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«1-е </a:t>
            </a:r>
            <a:r>
              <a:rPr lang="ru-RU" sz="2300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Инномпийские</a:t>
            </a:r>
            <a:r>
              <a:rPr lang="ru-RU" sz="23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веб-игры </a:t>
            </a:r>
            <a:r>
              <a:rPr lang="en-US" sz="23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INNOBALL 2014</a:t>
            </a:r>
            <a:r>
              <a:rPr lang="ru-RU" sz="23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»</a:t>
            </a:r>
            <a:endParaRPr lang="ru-RU" sz="2300" dirty="0" smtClean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732463"/>
            <a:ext cx="7345363" cy="792162"/>
          </a:xfrm>
        </p:spPr>
        <p:txBody>
          <a:bodyPr rtlCol="0">
            <a:noAutofit/>
          </a:bodyPr>
          <a:lstStyle/>
          <a:p>
            <a:pPr algn="l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>
              <a:solidFill>
                <a:srgbClr val="0070C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l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rPr>
              <a:t>Направление «Социальные проекты»</a:t>
            </a:r>
          </a:p>
          <a:p>
            <a:pPr algn="l" fontAlgn="auto">
              <a:lnSpc>
                <a:spcPts val="7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 smtClean="0">
              <a:solidFill>
                <a:srgbClr val="0070C0"/>
              </a:solidFill>
              <a:latin typeface="Tahoma" pitchFamily="34" charset="0"/>
              <a:ea typeface="+mj-ea"/>
              <a:cs typeface="Tahoma" pitchFamily="34" charset="0"/>
            </a:endParaRPr>
          </a:p>
          <a:p>
            <a:pPr algn="l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500" dirty="0" smtClean="0">
                <a:solidFill>
                  <a:srgbClr val="0070C0"/>
                </a:solidFill>
                <a:latin typeface="Tahoma" pitchFamily="34" charset="0"/>
                <a:ea typeface="+mj-ea"/>
                <a:cs typeface="Tahoma" pitchFamily="34" charset="0"/>
              </a:rPr>
              <a:t>Дата </a:t>
            </a:r>
            <a:r>
              <a:rPr lang="en-US" sz="15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15</a:t>
            </a:r>
            <a:r>
              <a:rPr lang="ru-RU" sz="15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n-US" sz="15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02</a:t>
            </a:r>
            <a:r>
              <a:rPr lang="ru-RU" sz="15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.1</a:t>
            </a:r>
            <a:r>
              <a:rPr lang="en-US" sz="15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ru-RU" sz="15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1500" dirty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г.</a:t>
            </a:r>
          </a:p>
          <a:p>
            <a:pPr algn="l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500" dirty="0">
              <a:solidFill>
                <a:srgbClr val="0070C0"/>
              </a:solidFill>
              <a:latin typeface="Tahoma" pitchFamily="34" charset="0"/>
              <a:ea typeface="+mj-ea"/>
              <a:cs typeface="Tahoma" pitchFamily="34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4638"/>
            <a:ext cx="2166937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187450" y="1844675"/>
            <a:ext cx="7416800" cy="43180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2600" dirty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М</a:t>
            </a:r>
            <a:r>
              <a:rPr lang="ru-RU" sz="2600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еморандум</a:t>
            </a:r>
            <a:endParaRPr lang="ru-RU" sz="2600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0E98BC51-0EF8-4FAA-AF8C-BD33BDEE5251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10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70" name="Заголовок 1"/>
          <p:cNvSpPr>
            <a:spLocks noGrp="1"/>
          </p:cNvSpPr>
          <p:nvPr>
            <p:ph type="title"/>
          </p:nvPr>
        </p:nvSpPr>
        <p:spPr>
          <a:xfrm>
            <a:off x="1693044" y="692150"/>
            <a:ext cx="6983412" cy="288925"/>
          </a:xfrm>
        </p:spPr>
        <p:txBody>
          <a:bodyPr/>
          <a:lstStyle/>
          <a:p>
            <a:pPr algn="l"/>
            <a:r>
              <a:rPr lang="ru-RU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Финансово-Экономические показатели </a:t>
            </a:r>
            <a:r>
              <a:rPr lang="ru-RU" sz="18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Проекта</a:t>
            </a:r>
            <a:endParaRPr lang="ru-RU" sz="1800" dirty="0" smtClean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2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174623"/>
              </p:ext>
            </p:extLst>
          </p:nvPr>
        </p:nvGraphicFramePr>
        <p:xfrm>
          <a:off x="178818" y="2091370"/>
          <a:ext cx="4321174" cy="2951164"/>
        </p:xfrm>
        <a:graphic>
          <a:graphicData uri="http://schemas.openxmlformats.org/drawingml/2006/table">
            <a:tbl>
              <a:tblPr/>
              <a:tblGrid>
                <a:gridCol w="766734"/>
                <a:gridCol w="301002"/>
                <a:gridCol w="549147"/>
                <a:gridCol w="528425"/>
                <a:gridCol w="549147"/>
                <a:gridCol w="549147"/>
                <a:gridCol w="528425"/>
                <a:gridCol w="549147"/>
              </a:tblGrid>
              <a:tr h="45636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БЮДЖЕТ ДОХОДОВ И РАСХОДОВ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3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2011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4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2011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1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2012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2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2012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3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2012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4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2012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35495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latin typeface="Tahoma"/>
                        </a:rPr>
                        <a:t>ДОХОДЫ: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latin typeface="Tahoma"/>
                        </a:rPr>
                        <a:t>РАСХОДЫ: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1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24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latin typeface="Tahoma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438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latin typeface="Tahoma"/>
                        </a:rPr>
                        <a:t>Финансовый результат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 smtClean="0">
                          <a:latin typeface="Tahoma"/>
                        </a:rPr>
                        <a:t>0</a:t>
                      </a:r>
                      <a:endParaRPr lang="ru-RU" sz="700" b="1" i="0" u="none" strike="noStrike" dirty="0">
                        <a:latin typeface="Tahoma"/>
                      </a:endParaRP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3112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3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620" marR="7620" marT="7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78597"/>
              </p:ext>
            </p:extLst>
          </p:nvPr>
        </p:nvGraphicFramePr>
        <p:xfrm>
          <a:off x="4572000" y="2091000"/>
          <a:ext cx="4392613" cy="4578360"/>
        </p:xfrm>
        <a:graphic>
          <a:graphicData uri="http://schemas.openxmlformats.org/drawingml/2006/table">
            <a:tbl>
              <a:tblPr/>
              <a:tblGrid>
                <a:gridCol w="2069596"/>
                <a:gridCol w="489946"/>
                <a:gridCol w="591313"/>
                <a:gridCol w="616655"/>
                <a:gridCol w="625103"/>
              </a:tblGrid>
              <a:tr h="240308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БЮДЖЕТ ДВИЖЕНИЯ ДЕНЕЖНЫХ СРЕДСТВ (CF)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37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Денежные потоки от операционной деятельности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всего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3 кв-л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4 кв-л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1 кв-л 2012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37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Денежные потоки от инвестиционной деятельности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3 кв-л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4 кв-л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1 кв-л 2012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37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Итого ДП от инвестиционной деятельности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51709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37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Денежные потоки от финансовой деятельности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3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4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1 кв-л 2012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37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Итого ДП от финансовой деятельности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382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Налоговые выплаты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3 кв-л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4 кв-л 2011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1 </a:t>
                      </a:r>
                      <a:r>
                        <a:rPr lang="ru-RU" sz="700" b="1" i="0" u="none" strike="noStrike" dirty="0" err="1">
                          <a:solidFill>
                            <a:srgbClr val="FFFFFF"/>
                          </a:solidFill>
                          <a:latin typeface="Tahoma"/>
                        </a:rPr>
                        <a:t>кв-л</a:t>
                      </a:r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 2012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0" i="0" u="none" strike="noStrike" dirty="0">
                          <a:solidFill>
                            <a:srgbClr val="333333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203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Итого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433305"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 dirty="0" smtClean="0">
                        <a:solidFill>
                          <a:srgbClr val="FFFFFF"/>
                        </a:solidFill>
                        <a:latin typeface="Tahoma"/>
                      </a:endParaRPr>
                    </a:p>
                    <a:p>
                      <a:pPr algn="l" fontAlgn="b"/>
                      <a:endParaRPr lang="ru-RU" sz="700" b="1" i="0" u="none" strike="noStrike" dirty="0" smtClean="0">
                        <a:solidFill>
                          <a:srgbClr val="FFFFFF"/>
                        </a:solidFill>
                        <a:latin typeface="Tahoma"/>
                      </a:endParaRPr>
                    </a:p>
                    <a:p>
                      <a:pPr algn="l" fontAlgn="b"/>
                      <a:r>
                        <a:rPr lang="ru-RU" sz="700" b="1" i="0" u="none" strike="noStrike" dirty="0" smtClean="0">
                          <a:solidFill>
                            <a:srgbClr val="FFFFFF"/>
                          </a:solidFill>
                          <a:latin typeface="Tahoma"/>
                        </a:rPr>
                        <a:t>ПОКАЗАТЕЛИ</a:t>
                      </a:r>
                      <a:r>
                        <a:rPr lang="ru-RU" sz="700" b="1" i="0" u="none" strike="noStrike" baseline="0" dirty="0" smtClean="0">
                          <a:solidFill>
                            <a:srgbClr val="FFFFFF"/>
                          </a:solidFill>
                          <a:latin typeface="Tahoma"/>
                        </a:rPr>
                        <a:t> ИНВЕСТИЦИОННОЙ ЭФФЕКТИВНОСТИ </a:t>
                      </a:r>
                      <a:endParaRPr lang="ru-RU" sz="700" b="1" i="0" u="none" strike="noStrike" dirty="0">
                        <a:solidFill>
                          <a:srgbClr val="FFFFFF"/>
                        </a:solidFill>
                        <a:latin typeface="Tahoma"/>
                      </a:endParaRP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b="1" i="0" u="none" strike="noStrike" dirty="0">
                          <a:solidFill>
                            <a:srgbClr val="FFFFFF"/>
                          </a:solidFill>
                          <a:latin typeface="Tahoma"/>
                        </a:rPr>
                        <a:t>$0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</a:tr>
              <a:tr h="194366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NPV (Net Present Value)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IRR (Internal Rate of Return)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PI (Profitability Indexes)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1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PBP (Payback period)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549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ROI (Return on Investment)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6592" marR="6592" marT="6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43662" y="1124744"/>
            <a:ext cx="62526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Неприменимо, поскольку средств на реализацию проекта от АСИ не требуется.</a:t>
            </a:r>
          </a:p>
          <a:p>
            <a:pPr algn="ctr"/>
            <a:r>
              <a:rPr lang="ru-RU" sz="1400" dirty="0" smtClean="0"/>
              <a:t>От АСИ требуется только спонсорство участия в нем команды людей </a:t>
            </a:r>
          </a:p>
          <a:p>
            <a:pPr algn="ctr"/>
            <a:r>
              <a:rPr lang="ru-RU" sz="1400" dirty="0" smtClean="0"/>
              <a:t>с ограниченными физическими возможностями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5466BC7C-E7D7-4DBD-A57E-8BF20C988001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11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4" name="Заголовок 1"/>
          <p:cNvSpPr>
            <a:spLocks noGrp="1"/>
          </p:cNvSpPr>
          <p:nvPr>
            <p:ph type="title"/>
          </p:nvPr>
        </p:nvSpPr>
        <p:spPr>
          <a:xfrm>
            <a:off x="1620838" y="765175"/>
            <a:ext cx="6983412" cy="360363"/>
          </a:xfrm>
        </p:spPr>
        <p:txBody>
          <a:bodyPr/>
          <a:lstStyle/>
          <a:p>
            <a:pPr algn="l">
              <a:lnSpc>
                <a:spcPts val="1800"/>
              </a:lnSpc>
            </a:pPr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План-график реализации Проекта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8150" y="1341438"/>
            <a:ext cx="8280400" cy="3455987"/>
          </a:xfrm>
          <a:prstGeom prst="roundRect">
            <a:avLst>
              <a:gd name="adj" fmla="val 520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baseline="30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baseline="30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baseline="30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baseline="3000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468313" y="1412875"/>
          <a:ext cx="1366837" cy="863600"/>
        </p:xfrm>
        <a:graphic>
          <a:graphicData uri="http://schemas.openxmlformats.org/drawingml/2006/table">
            <a:tbl>
              <a:tblPr/>
              <a:tblGrid>
                <a:gridCol w="900870"/>
                <a:gridCol w="465967"/>
              </a:tblGrid>
              <a:tr h="627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latin typeface="Tahoma"/>
                        </a:rPr>
                        <a:t>Основные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2060"/>
                          </a:solidFill>
                          <a:latin typeface="Tahoma"/>
                        </a:rPr>
                        <a:t> этапы и мероприятия</a:t>
                      </a:r>
                      <a:endParaRPr lang="ru-RU" sz="1000" b="1" i="0" u="none" strike="noStrike" dirty="0">
                        <a:solidFill>
                          <a:srgbClr val="002060"/>
                        </a:solidFill>
                        <a:latin typeface="Tahoma"/>
                      </a:endParaRPr>
                    </a:p>
                  </a:txBody>
                  <a:tcPr marL="7613" marR="7613" marT="76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2060"/>
                          </a:solidFill>
                          <a:latin typeface="Tahoma"/>
                        </a:rPr>
                        <a:t> C</a:t>
                      </a:r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ahoma"/>
                        </a:rPr>
                        <a:t>роки</a:t>
                      </a:r>
                    </a:p>
                  </a:txBody>
                  <a:tcPr marL="7613" marR="7613" marT="7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8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206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613" marR="7613" marT="761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latin typeface="Tahoma"/>
                        </a:rPr>
                        <a:t> </a:t>
                      </a:r>
                    </a:p>
                  </a:txBody>
                  <a:tcPr marL="7613" marR="7613" marT="76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1835150" y="1412875"/>
            <a:ext cx="6840538" cy="3311525"/>
          </a:xfrm>
          <a:prstGeom prst="roundRect">
            <a:avLst>
              <a:gd name="adj" fmla="val 511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endParaRPr lang="ru-RU" sz="1000" b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8313" y="4868863"/>
            <a:ext cx="8278812" cy="1512887"/>
          </a:xfrm>
          <a:prstGeom prst="roundRect">
            <a:avLst>
              <a:gd name="adj" fmla="val 520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/>
          <a:lstStyle/>
          <a:p>
            <a:endParaRPr lang="ru-RU" sz="1000" b="1" baseline="3000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Текущая стадия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реализации 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763713" y="4941888"/>
            <a:ext cx="6911975" cy="1366837"/>
          </a:xfrm>
          <a:prstGeom prst="roundRect">
            <a:avLst>
              <a:gd name="adj" fmla="val 511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Бета-тестирование технологических решений с группой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инноваторов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 из 70 стран</a:t>
            </a:r>
          </a:p>
        </p:txBody>
      </p:sp>
      <p:graphicFrame>
        <p:nvGraphicFramePr>
          <p:cNvPr id="27" name="Group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084711"/>
              </p:ext>
            </p:extLst>
          </p:nvPr>
        </p:nvGraphicFramePr>
        <p:xfrm>
          <a:off x="1907710" y="1556792"/>
          <a:ext cx="6748070" cy="3647690"/>
        </p:xfrm>
        <a:graphic>
          <a:graphicData uri="http://schemas.openxmlformats.org/drawingml/2006/table">
            <a:tbl>
              <a:tblPr/>
              <a:tblGrid>
                <a:gridCol w="3566450"/>
                <a:gridCol w="210540"/>
                <a:gridCol w="210540"/>
                <a:gridCol w="210540"/>
                <a:gridCol w="133400"/>
                <a:gridCol w="156540"/>
                <a:gridCol w="154660"/>
                <a:gridCol w="210540"/>
                <a:gridCol w="210540"/>
                <a:gridCol w="210540"/>
                <a:gridCol w="210540"/>
                <a:gridCol w="210540"/>
                <a:gridCol w="210540"/>
                <a:gridCol w="210540"/>
                <a:gridCol w="210540"/>
                <a:gridCol w="210540"/>
                <a:gridCol w="210540"/>
              </a:tblGrid>
              <a:tr h="262612"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Основные этапы реализации Проекта (Пример)</a:t>
                      </a:r>
                    </a:p>
                  </a:txBody>
                  <a:tcPr marL="54000" marR="54000" marT="54000" marB="540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solidFill>
                          <a:srgbClr val="165788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vert="vert270" anchor="ctr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vert="vert2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vert="vert27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III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IV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4000" marR="54000" marT="54000" marB="36000" anchor="ctr" horzOverflow="overflow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1493">
                <a:tc>
                  <a:txBody>
                    <a:bodyPr/>
                    <a:lstStyle/>
                    <a:p>
                      <a:pPr marL="152400" marR="0" lvl="0" indent="-1524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2010</a:t>
                      </a:r>
                      <a:endParaRPr kumimoji="0" lang="en-GB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5788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179388" marR="0" lvl="0" indent="-17938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2011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79388" marR="0" lvl="0" indent="-17938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2012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79388" marR="0" lvl="0" indent="-179388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5788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2013-2015</a:t>
                      </a: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0004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Разработка технологии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r>
                        <a:rPr kumimoji="0" lang="ru-RU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</a:t>
                      </a: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749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Бета-тестирование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04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Разработка сценария и символики Игр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93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Отбор участников</a:t>
                      </a:r>
                      <a:endParaRPr kumimoji="0" lang="en-GB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93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Отборочные игры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93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Предстартовый маркетинг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93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</a:t>
                      </a:r>
                      <a:r>
                        <a:rPr kumimoji="0" lang="ru-RU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Проведение Игр</a:t>
                      </a: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93">
                <a:tc>
                  <a:txBody>
                    <a:bodyPr/>
                    <a:lstStyle/>
                    <a:p>
                      <a:pPr marL="108000" marR="0" lvl="0" indent="-10800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6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3175" cap="flat" cmpd="sng" algn="ctr">
                      <a:noFill/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Char char="¨"/>
                        <a:tabLst/>
                      </a:pPr>
                      <a:endParaRPr kumimoji="0" lang="ru-RU" sz="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431800" cy="365125"/>
          </a:xfrm>
        </p:spPr>
        <p:txBody>
          <a:bodyPr/>
          <a:lstStyle/>
          <a:p>
            <a:pPr>
              <a:defRPr/>
            </a:pPr>
            <a:fld id="{B12350E1-B839-4776-BBC4-8C6E7C36D838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12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8" name="Заголовок 1"/>
          <p:cNvSpPr>
            <a:spLocks noGrp="1"/>
          </p:cNvSpPr>
          <p:nvPr>
            <p:ph type="title"/>
          </p:nvPr>
        </p:nvSpPr>
        <p:spPr>
          <a:xfrm>
            <a:off x="1620838" y="765175"/>
            <a:ext cx="6983412" cy="287338"/>
          </a:xfrm>
        </p:spPr>
        <p:txBody>
          <a:bodyPr/>
          <a:lstStyle/>
          <a:p>
            <a:pPr algn="l">
              <a:lnSpc>
                <a:spcPts val="1800"/>
              </a:lnSpc>
            </a:pPr>
            <a:r>
              <a:rPr lang="en-US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SWOT</a:t>
            </a:r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-анализ Проекта</a:t>
            </a:r>
          </a:p>
        </p:txBody>
      </p:sp>
      <p:sp>
        <p:nvSpPr>
          <p:cNvPr id="9" name="Текст 3"/>
          <p:cNvSpPr txBox="1">
            <a:spLocks/>
          </p:cNvSpPr>
          <p:nvPr/>
        </p:nvSpPr>
        <p:spPr>
          <a:xfrm>
            <a:off x="323850" y="1203325"/>
            <a:ext cx="1638300" cy="209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/>
          <a:p>
            <a:pPr marL="0" lvl="1" indent="1588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chemeClr val="bg1"/>
                </a:solidFill>
                <a:latin typeface="+mn-lt"/>
                <a:cs typeface="+mn-cs"/>
              </a:rPr>
              <a:t>Сильные стороны</a:t>
            </a:r>
          </a:p>
        </p:txBody>
      </p:sp>
      <p:sp>
        <p:nvSpPr>
          <p:cNvPr id="10" name="Текст 3"/>
          <p:cNvSpPr txBox="1">
            <a:spLocks/>
          </p:cNvSpPr>
          <p:nvPr/>
        </p:nvSpPr>
        <p:spPr>
          <a:xfrm>
            <a:off x="7181850" y="1203325"/>
            <a:ext cx="1638300" cy="209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>
            <a:defPPr>
              <a:defRPr lang="ru-RU"/>
            </a:defPPr>
            <a:lvl2pPr marL="0" lvl="1" indent="1588">
              <a:spcBef>
                <a:spcPts val="600"/>
              </a:spcBef>
              <a:spcAft>
                <a:spcPts val="0"/>
              </a:spcAft>
              <a:defRPr sz="1200" b="1" kern="0">
                <a:solidFill>
                  <a:schemeClr val="bg1"/>
                </a:solidFill>
              </a:defRPr>
            </a:lvl2pPr>
          </a:lstStyle>
          <a:p>
            <a:pPr lvl="1" fontAlgn="auto">
              <a:defRPr/>
            </a:pPr>
            <a:r>
              <a:rPr lang="ru-RU" dirty="0">
                <a:latin typeface="+mn-lt"/>
                <a:cs typeface="+mn-cs"/>
              </a:rPr>
              <a:t>Слабые стороны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468313" y="6099175"/>
            <a:ext cx="1638300" cy="209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>
            <a:defPPr>
              <a:defRPr lang="ru-RU"/>
            </a:defPPr>
            <a:lvl2pPr marL="0" lvl="1" indent="1588">
              <a:spcBef>
                <a:spcPts val="600"/>
              </a:spcBef>
              <a:spcAft>
                <a:spcPts val="0"/>
              </a:spcAft>
              <a:defRPr sz="1200" b="1" kern="0">
                <a:solidFill>
                  <a:schemeClr val="bg1"/>
                </a:solidFill>
              </a:defRPr>
            </a:lvl2pPr>
          </a:lstStyle>
          <a:p>
            <a:pPr lvl="1" fontAlgn="auto">
              <a:defRPr/>
            </a:pPr>
            <a:r>
              <a:rPr lang="ru-RU" dirty="0">
                <a:latin typeface="+mn-lt"/>
                <a:cs typeface="+mn-cs"/>
              </a:rPr>
              <a:t>Возможности</a:t>
            </a:r>
          </a:p>
        </p:txBody>
      </p:sp>
      <p:sp>
        <p:nvSpPr>
          <p:cNvPr id="15" name="Текст 3"/>
          <p:cNvSpPr txBox="1">
            <a:spLocks/>
          </p:cNvSpPr>
          <p:nvPr/>
        </p:nvSpPr>
        <p:spPr>
          <a:xfrm>
            <a:off x="7092950" y="6099175"/>
            <a:ext cx="1638300" cy="209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>
            <a:defPPr>
              <a:defRPr lang="ru-RU"/>
            </a:defPPr>
            <a:lvl2pPr marL="0" lvl="1" indent="1588">
              <a:spcBef>
                <a:spcPts val="600"/>
              </a:spcBef>
              <a:spcAft>
                <a:spcPts val="0"/>
              </a:spcAft>
              <a:defRPr sz="1200" b="1" kern="0">
                <a:solidFill>
                  <a:schemeClr val="bg1"/>
                </a:solidFill>
              </a:defRPr>
            </a:lvl2pPr>
          </a:lstStyle>
          <a:p>
            <a:pPr lvl="1" fontAlgn="auto">
              <a:defRPr/>
            </a:pPr>
            <a:r>
              <a:rPr lang="ru-RU" dirty="0">
                <a:latin typeface="+mn-lt"/>
                <a:cs typeface="+mn-cs"/>
              </a:rPr>
              <a:t>Угрозы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3850" y="1412875"/>
            <a:ext cx="8496300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8313" y="6099175"/>
            <a:ext cx="8262937" cy="0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2000" y="1412875"/>
            <a:ext cx="0" cy="468630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95288" y="3860800"/>
            <a:ext cx="8262937" cy="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3"/>
          <p:cNvSpPr txBox="1">
            <a:spLocks/>
          </p:cNvSpPr>
          <p:nvPr/>
        </p:nvSpPr>
        <p:spPr>
          <a:xfrm>
            <a:off x="323850" y="1484313"/>
            <a:ext cx="4176713" cy="22717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latin typeface="+mn-lt"/>
              <a:cs typeface="Tahoma" pitchFamily="34" charset="0"/>
            </a:endParaRP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latin typeface="+mn-lt"/>
              <a:cs typeface="Tahoma" pitchFamily="34" charset="0"/>
            </a:endParaRP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latin typeface="+mn-lt"/>
              <a:cs typeface="Tahoma" pitchFamily="34" charset="0"/>
            </a:endParaRP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latin typeface="+mn-lt"/>
              <a:cs typeface="Tahoma" pitchFamily="34" charset="0"/>
            </a:endParaRP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ahoma" pitchFamily="34" charset="0"/>
              </a:rPr>
              <a:t>Уникальные, востребованные на рынке технологии</a:t>
            </a: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ahoma" pitchFamily="34" charset="0"/>
              </a:rPr>
              <a:t>Собственный мощный канал интернет-маркетинга</a:t>
            </a: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ahoma" pitchFamily="34" charset="0"/>
              </a:rPr>
              <a:t>Своя всемирная сеть лицензированных бизнес-консультантов</a:t>
            </a:r>
          </a:p>
          <a:p>
            <a:pPr marL="108000" lvl="1" indent="-108000" fontAlgn="auto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Tahoma" pitchFamily="34" charset="0"/>
              </a:rPr>
              <a:t>Достаточные собственные финансовые средства для успешной реализации проекта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+mn-lt"/>
              <a:cs typeface="Tahoma" pitchFamily="34" charset="0"/>
            </a:endParaRPr>
          </a:p>
        </p:txBody>
      </p:sp>
      <p:sp>
        <p:nvSpPr>
          <p:cNvPr id="20" name="Текст 3"/>
          <p:cNvSpPr txBox="1">
            <a:spLocks/>
          </p:cNvSpPr>
          <p:nvPr/>
        </p:nvSpPr>
        <p:spPr>
          <a:xfrm>
            <a:off x="4645025" y="1484313"/>
            <a:ext cx="4175125" cy="22717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ru-RU"/>
            </a:defPPr>
            <a:lvl2pPr marL="108000" lvl="1" indent="-108000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 sz="85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</a:lstStyle>
          <a:p>
            <a:pPr lvl="1" fontAlgn="auto">
              <a:defRPr/>
            </a:pPr>
            <a:endParaRPr lang="ru-RU" dirty="0" smtClean="0"/>
          </a:p>
          <a:p>
            <a:pPr lvl="1" fontAlgn="auto">
              <a:defRPr/>
            </a:pPr>
            <a:endParaRPr lang="ru-RU" dirty="0"/>
          </a:p>
          <a:p>
            <a:pPr lvl="1" fontAlgn="auto">
              <a:defRPr/>
            </a:pPr>
            <a:endParaRPr lang="ru-RU" dirty="0" smtClean="0"/>
          </a:p>
          <a:p>
            <a:pPr lvl="1" fontAlgn="auto">
              <a:defRPr/>
            </a:pPr>
            <a:endParaRPr lang="ru-RU" dirty="0"/>
          </a:p>
          <a:p>
            <a:pPr lvl="1" fontAlgn="auto">
              <a:defRPr/>
            </a:pPr>
            <a:r>
              <a:rPr lang="ru-RU" sz="1200" dirty="0" smtClean="0">
                <a:latin typeface="+mn-lt"/>
              </a:rPr>
              <a:t>Недостаток собственных средства на спонсирование всех желаемых социальных </a:t>
            </a:r>
            <a:r>
              <a:rPr lang="ru-RU" sz="1200" dirty="0" err="1" smtClean="0">
                <a:latin typeface="+mn-lt"/>
              </a:rPr>
              <a:t>подпроектов</a:t>
            </a:r>
            <a:r>
              <a:rPr lang="ru-RU" sz="1200" dirty="0" smtClean="0">
                <a:latin typeface="+mn-lt"/>
              </a:rPr>
              <a:t>, в частности, подготовку российской команды людей с ограниченными физическими возможностями</a:t>
            </a:r>
            <a:endParaRPr lang="ru-RU" sz="1200" dirty="0">
              <a:latin typeface="+mn-lt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323850" y="3963988"/>
            <a:ext cx="4175125" cy="2057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ru-RU"/>
            </a:defPPr>
            <a:lvl2pPr marL="108000" lvl="1" indent="-108000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 sz="85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</a:lstStyle>
          <a:p>
            <a:pPr lvl="1" fontAlgn="auto">
              <a:defRPr/>
            </a:pPr>
            <a:endParaRPr lang="ru-RU" sz="1200" dirty="0" smtClean="0">
              <a:latin typeface="+mn-lt"/>
            </a:endParaRPr>
          </a:p>
          <a:p>
            <a:pPr lvl="1" fontAlgn="auto">
              <a:defRPr/>
            </a:pPr>
            <a:endParaRPr lang="ru-RU" sz="1200" dirty="0">
              <a:latin typeface="+mn-lt"/>
            </a:endParaRPr>
          </a:p>
          <a:p>
            <a:pPr lvl="1" fontAlgn="auto">
              <a:defRPr/>
            </a:pPr>
            <a:endParaRPr lang="ru-RU" sz="1200" dirty="0" smtClean="0">
              <a:latin typeface="+mn-lt"/>
            </a:endParaRPr>
          </a:p>
          <a:p>
            <a:pPr lvl="1" fontAlgn="auto">
              <a:defRPr/>
            </a:pPr>
            <a:r>
              <a:rPr lang="ru-RU" sz="1200" dirty="0" smtClean="0">
                <a:latin typeface="+mn-lt"/>
              </a:rPr>
              <a:t>Кроме АСИ, другие компании или организации могут захотеть проспонсировать участие в </a:t>
            </a:r>
            <a:r>
              <a:rPr lang="ru-RU" sz="1200" dirty="0">
                <a:latin typeface="+mn-lt"/>
              </a:rPr>
              <a:t>проекте российской команды </a:t>
            </a:r>
            <a:r>
              <a:rPr lang="ru-RU" sz="1200" dirty="0" smtClean="0">
                <a:latin typeface="+mn-lt"/>
              </a:rPr>
              <a:t>людей </a:t>
            </a:r>
            <a:r>
              <a:rPr lang="ru-RU" sz="1200" dirty="0">
                <a:latin typeface="+mn-lt"/>
              </a:rPr>
              <a:t>с ограниченными физическими возможностями</a:t>
            </a:r>
          </a:p>
        </p:txBody>
      </p:sp>
      <p:sp>
        <p:nvSpPr>
          <p:cNvPr id="24" name="Текст 3"/>
          <p:cNvSpPr txBox="1">
            <a:spLocks/>
          </p:cNvSpPr>
          <p:nvPr/>
        </p:nvSpPr>
        <p:spPr>
          <a:xfrm>
            <a:off x="4643438" y="3963988"/>
            <a:ext cx="4176712" cy="2057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ru-RU"/>
            </a:defPPr>
            <a:lvl2pPr marL="108000" lvl="1" indent="-108000">
              <a:lnSpc>
                <a:spcPts val="1100"/>
              </a:lnSpc>
              <a:spcBef>
                <a:spcPts val="50"/>
              </a:spcBef>
              <a:spcAft>
                <a:spcPts val="300"/>
              </a:spcAft>
              <a:buClr>
                <a:srgbClr val="3366CC"/>
              </a:buClr>
              <a:buSzPct val="80000"/>
              <a:buFont typeface="Wingdings" pitchFamily="2" charset="2"/>
              <a:buChar char="§"/>
              <a:defRPr sz="850">
                <a:solidFill>
                  <a:schemeClr val="tx2"/>
                </a:solidFill>
                <a:latin typeface="Tahoma" pitchFamily="34" charset="0"/>
                <a:cs typeface="Tahoma" pitchFamily="34" charset="0"/>
              </a:defRPr>
            </a:lvl2pPr>
          </a:lstStyle>
          <a:p>
            <a:pPr lvl="1" fontAlgn="auto">
              <a:defRPr/>
            </a:pPr>
            <a:endParaRPr lang="ru-RU" sz="1200" dirty="0" smtClean="0">
              <a:latin typeface="+mn-lt"/>
            </a:endParaRPr>
          </a:p>
          <a:p>
            <a:pPr lvl="1" fontAlgn="auto">
              <a:defRPr/>
            </a:pPr>
            <a:endParaRPr lang="ru-RU" sz="1200" dirty="0">
              <a:latin typeface="+mn-lt"/>
            </a:endParaRPr>
          </a:p>
          <a:p>
            <a:pPr lvl="1" fontAlgn="auto">
              <a:defRPr/>
            </a:pPr>
            <a:endParaRPr lang="ru-RU" sz="1200" dirty="0" smtClean="0">
              <a:latin typeface="+mn-lt"/>
            </a:endParaRPr>
          </a:p>
          <a:p>
            <a:pPr lvl="1" fontAlgn="auto">
              <a:defRPr/>
            </a:pPr>
            <a:r>
              <a:rPr lang="ru-RU" sz="1200" dirty="0" smtClean="0">
                <a:latin typeface="+mn-lt"/>
              </a:rPr>
              <a:t>Ни один из возможных спонсоров не захочет проспонсировать участие </a:t>
            </a:r>
            <a:r>
              <a:rPr lang="ru-RU" sz="1200" dirty="0">
                <a:latin typeface="+mn-lt"/>
              </a:rPr>
              <a:t>российской команды </a:t>
            </a:r>
            <a:r>
              <a:rPr lang="ru-RU" sz="1200" dirty="0" smtClean="0">
                <a:latin typeface="+mn-lt"/>
              </a:rPr>
              <a:t>людей </a:t>
            </a:r>
            <a:r>
              <a:rPr lang="ru-RU" sz="1200" dirty="0">
                <a:latin typeface="+mn-lt"/>
              </a:rPr>
              <a:t>с ограниченными физическими </a:t>
            </a:r>
            <a:r>
              <a:rPr lang="ru-RU" sz="1200" dirty="0" smtClean="0">
                <a:latin typeface="+mn-lt"/>
              </a:rPr>
              <a:t>возможностями в проекте</a:t>
            </a:r>
            <a:endParaRPr lang="ru-RU" sz="1200" dirty="0">
              <a:latin typeface="+mn-lt"/>
            </a:endParaRPr>
          </a:p>
        </p:txBody>
      </p:sp>
      <p:sp>
        <p:nvSpPr>
          <p:cNvPr id="25" name="Текст 3"/>
          <p:cNvSpPr txBox="1">
            <a:spLocks/>
          </p:cNvSpPr>
          <p:nvPr/>
        </p:nvSpPr>
        <p:spPr>
          <a:xfrm>
            <a:off x="4500563" y="3829050"/>
            <a:ext cx="144462" cy="10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anchor="ctr"/>
          <a:lstStyle>
            <a:defPPr>
              <a:defRPr lang="ru-RU"/>
            </a:defPPr>
            <a:lvl2pPr marL="0" lvl="1" indent="1588">
              <a:spcBef>
                <a:spcPts val="600"/>
              </a:spcBef>
              <a:spcAft>
                <a:spcPts val="0"/>
              </a:spcAft>
              <a:defRPr sz="1200" b="1" kern="0">
                <a:solidFill>
                  <a:schemeClr val="bg1"/>
                </a:solidFill>
              </a:defRPr>
            </a:lvl2pPr>
          </a:lstStyle>
          <a:p>
            <a:pPr lvl="1" fontAlgn="auto"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133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48650" y="6376988"/>
            <a:ext cx="431800" cy="365125"/>
          </a:xfrm>
        </p:spPr>
        <p:txBody>
          <a:bodyPr/>
          <a:lstStyle/>
          <a:p>
            <a:pPr>
              <a:defRPr/>
            </a:pPr>
            <a:fld id="{2773A580-B1B3-4FE0-808E-EA6ACA9C70F9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13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42" name="Заголовок 1"/>
          <p:cNvSpPr>
            <a:spLocks noGrp="1"/>
          </p:cNvSpPr>
          <p:nvPr>
            <p:ph type="title"/>
          </p:nvPr>
        </p:nvSpPr>
        <p:spPr>
          <a:xfrm>
            <a:off x="1620838" y="765175"/>
            <a:ext cx="6983412" cy="431800"/>
          </a:xfrm>
        </p:spPr>
        <p:txBody>
          <a:bodyPr/>
          <a:lstStyle/>
          <a:p>
            <a:pPr algn="l">
              <a:lnSpc>
                <a:spcPts val="1800"/>
              </a:lnSpc>
            </a:pPr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Обоснование поддержки/сопровождения Проекта Агентством стратегических инициатив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5288" y="1484313"/>
            <a:ext cx="8270875" cy="4465637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44000" lvl="1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Указать формат поддержки Проекта АСИ:</a:t>
            </a:r>
          </a:p>
          <a:p>
            <a:pPr marL="144000" lvl="1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72600" lvl="1" indent="-228600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FontTx/>
              <a:buAutoNum type="arabicPeriod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Административная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поддержка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; НЕТ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72600" lvl="1" indent="-228600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FontTx/>
              <a:buAutoNum type="arabicPeriod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Нормативно-правовая поддержка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; НЕТ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72600" lvl="1" indent="-228600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FontTx/>
              <a:buAutoNum type="arabicPeriod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Информационная поддержка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; ДА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72600" lvl="1" indent="-228600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FontTx/>
              <a:buAutoNum type="arabicPeriod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Финансово-экономическая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поддержка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. ДА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372600" lvl="1" indent="-228600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buFontTx/>
              <a:buAutoNum type="arabicPeriod"/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144000" lvl="1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Подробно описать  требуемые для Проекта ресурсы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.</a:t>
            </a:r>
          </a:p>
          <a:p>
            <a:pPr marL="144000" lvl="1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  <a:p>
            <a:pPr marL="144000" lvl="1" fontAlgn="auto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Если АСИ согласится профинансировать в размере 600 000 руб. участие российской команды людей с ограниченными физическими возможностями в 1-х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Инномпийских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 интернет-играх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INNOBALL 2014,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Tahoma" pitchFamily="34" charset="0"/>
              </a:rPr>
              <a:t>информационное освещение  как этого факта, так и успехов команды на Играх на сайте АСИ будет очень желательно.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Tahoma" pitchFamily="34" charset="0"/>
            </a:endParaRP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3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BF17875C-4552-4D6E-8267-5E85D997CBE8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2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95288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55650" y="1125538"/>
            <a:ext cx="7559675" cy="5003800"/>
          </a:xfrm>
          <a:prstGeom prst="roundRect">
            <a:avLst>
              <a:gd name="adj" fmla="val 3867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252000"/>
          <a:lstStyle/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Краткое резюме Проекта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Общие сведения о Проекте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Команда Проекта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Соответствие Проекта качественным и количественным критериям АСИ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Маркетинговый план Проекта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Финансово-Экономические показатели Проекта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План-график реализации Проекта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en-US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SWOT-</a:t>
            </a: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анализ Проекта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2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Обоснование поддержки/сопровождения Проекта АСИ</a:t>
            </a: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endParaRPr lang="ru-RU" sz="1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endParaRPr lang="ru-RU" sz="1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endParaRPr lang="ru-RU" sz="1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endParaRPr lang="ru-RU" sz="1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marL="144000" lvl="1" eaLnBrk="0" fontAlgn="auto" hangingPunct="0"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endParaRPr lang="ru-RU" sz="1200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9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288925"/>
          </a:xfrm>
        </p:spPr>
        <p:txBody>
          <a:bodyPr/>
          <a:lstStyle/>
          <a:p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Содержание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80288" y="1412875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042988" y="1628775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42988" y="3789363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42988" y="4508500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042988" y="3429000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042988" y="3068638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042988" y="2708275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42988" y="2349500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042988" y="1989138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7380288" y="1773238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380288" y="2133600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380288" y="2492375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380288" y="2852738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380288" y="3213100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380288" y="3573463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380288" y="4292600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042988" y="4149725"/>
            <a:ext cx="6913562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7380288" y="3933825"/>
            <a:ext cx="576262" cy="2159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9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0F130FBD-C9EF-4284-9923-FD4E3653E9E4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3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 </a:t>
            </a:r>
          </a:p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0825" y="1052513"/>
            <a:ext cx="8642350" cy="50482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Название  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16013" y="1125538"/>
            <a:ext cx="7704137" cy="358775"/>
          </a:xfrm>
          <a:prstGeom prst="roundRect">
            <a:avLst>
              <a:gd name="adj" fmla="val 14943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800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en-US" sz="1000" b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1-</a:t>
            </a:r>
            <a:r>
              <a:rPr lang="ru-RU" sz="1000" b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е </a:t>
            </a:r>
            <a:r>
              <a:rPr lang="ru-RU" sz="1000" b="1" dirty="0" err="1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Инномпийские</a:t>
            </a:r>
            <a:r>
              <a:rPr lang="ru-RU" sz="1000" b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 игры </a:t>
            </a:r>
            <a:r>
              <a:rPr lang="en-US" sz="1000" b="1" dirty="0" smtClean="0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INNOBALL 2014</a:t>
            </a:r>
            <a:endParaRPr lang="ru-RU" sz="1000" b="1" dirty="0">
              <a:solidFill>
                <a:schemeClr val="accent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2349500"/>
            <a:ext cx="8642350" cy="935038"/>
          </a:xfrm>
          <a:prstGeom prst="roundRect">
            <a:avLst>
              <a:gd name="adj" fmla="val 901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Краткое  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описание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6013" y="2420938"/>
            <a:ext cx="7704137" cy="720725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7950" lvl="1" algn="just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</a:pPr>
            <a:r>
              <a:rPr lang="ru-RU" sz="1200" dirty="0" err="1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Инномпийкие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игры (innompics.com) - главные всемирные состязания среди </a:t>
            </a:r>
            <a:r>
              <a:rPr lang="ru-RU" sz="1200" dirty="0" err="1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инноваторов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предпринимателей, меняющих мир!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388" y="3429000"/>
            <a:ext cx="4194175" cy="1871663"/>
          </a:xfrm>
          <a:prstGeom prst="roundRect">
            <a:avLst>
              <a:gd name="adj" fmla="val 1140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Социальный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эффект</a:t>
            </a:r>
          </a:p>
          <a:p>
            <a:endParaRPr lang="ru-RU" sz="16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388" y="5373688"/>
            <a:ext cx="8713787" cy="706437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Цель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Обращения в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АСИ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87450" y="5516563"/>
            <a:ext cx="7632700" cy="474662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2"/>
                </a:solidFill>
              </a:rPr>
              <a:t>Спонсировать подготовку и участие в Играх команды Российских </a:t>
            </a:r>
            <a:r>
              <a:rPr lang="ru-RU" sz="1200" dirty="0" err="1" smtClean="0">
                <a:solidFill>
                  <a:schemeClr val="tx2"/>
                </a:solidFill>
              </a:rPr>
              <a:t>инноваторов</a:t>
            </a:r>
            <a:r>
              <a:rPr lang="ru-RU" sz="1200" dirty="0" smtClean="0">
                <a:solidFill>
                  <a:schemeClr val="tx2"/>
                </a:solidFill>
              </a:rPr>
              <a:t> с ограниченными физическими возможностями</a:t>
            </a:r>
            <a:endParaRPr lang="ru-RU" sz="1000" cap="small" dirty="0">
              <a:solidFill>
                <a:schemeClr val="tx2"/>
              </a:solidFill>
            </a:endParaRPr>
          </a:p>
        </p:txBody>
      </p:sp>
      <p:sp>
        <p:nvSpPr>
          <p:cNvPr id="4109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288925"/>
          </a:xfrm>
        </p:spPr>
        <p:txBody>
          <a:bodyPr/>
          <a:lstStyle/>
          <a:p>
            <a:pPr algn="l"/>
            <a:r>
              <a:rPr lang="ru-RU" sz="16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Краткое резюме Проекта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825" y="1700213"/>
            <a:ext cx="8642350" cy="50482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Лидер 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16013" y="1773238"/>
            <a:ext cx="7704137" cy="360362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800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200" dirty="0" smtClean="0">
                <a:solidFill>
                  <a:schemeClr val="tx2"/>
                </a:solidFill>
                <a:cs typeface="Tahoma" pitchFamily="34" charset="0"/>
              </a:rPr>
              <a:t>Котельников Вадим Юрьевич, </a:t>
            </a:r>
            <a:r>
              <a:rPr lang="ru-RU" sz="1200" dirty="0" err="1" smtClean="0">
                <a:solidFill>
                  <a:schemeClr val="tx2"/>
                </a:solidFill>
                <a:cs typeface="Tahoma" pitchFamily="34" charset="0"/>
              </a:rPr>
              <a:t>Президен</a:t>
            </a:r>
            <a:endParaRPr lang="ru-RU" sz="1200" dirty="0">
              <a:solidFill>
                <a:schemeClr val="tx2"/>
              </a:solidFill>
              <a:cs typeface="Tahoma" pitchFamily="34" charset="0"/>
            </a:endParaRPr>
          </a:p>
        </p:txBody>
      </p:sp>
      <p:pic>
        <p:nvPicPr>
          <p:cNvPr id="41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179388" y="6180138"/>
            <a:ext cx="3097212" cy="56197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Стадия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реализации</a:t>
            </a:r>
          </a:p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042988" y="6237288"/>
            <a:ext cx="2233612" cy="431800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800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Пилотные испытания с </a:t>
            </a:r>
            <a:r>
              <a:rPr lang="ru-RU" sz="10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инноваторами</a:t>
            </a: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из 70 стран</a:t>
            </a: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348038" y="6238875"/>
            <a:ext cx="1368425" cy="50482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Бюджет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32250" y="6324600"/>
            <a:ext cx="684213" cy="360363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800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10 млн. руб.</a:t>
            </a:r>
            <a:endParaRPr lang="ru-RU" sz="8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59338" y="6237288"/>
            <a:ext cx="1800225" cy="50482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Срок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Реализации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651500" y="6238875"/>
            <a:ext cx="1116013" cy="430213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8000" lvl="1" algn="just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Март 2014</a:t>
            </a: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767513" y="6237288"/>
            <a:ext cx="2197100" cy="50482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Соответствие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Качественным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 количественным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критериям</a:t>
            </a:r>
          </a:p>
          <a:p>
            <a:endParaRPr lang="ru-RU" sz="8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956550" y="6238875"/>
            <a:ext cx="1079500" cy="430213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10800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Заполняется сотрудником АСИ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535488" y="3429000"/>
            <a:ext cx="4357687" cy="1871663"/>
          </a:xfrm>
          <a:prstGeom prst="roundRect">
            <a:avLst>
              <a:gd name="adj" fmla="val 1140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Системный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эффект</a:t>
            </a:r>
          </a:p>
          <a:p>
            <a:endParaRPr lang="ru-RU" sz="16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35600" y="3571875"/>
            <a:ext cx="3384550" cy="1585913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/>
          <a:lstStyle/>
          <a:p>
            <a:pPr marL="107950" lvl="1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</a:pPr>
            <a:endParaRPr lang="ru-RU" sz="1200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pPr marL="107950" lvl="1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</a:pPr>
            <a:endParaRPr lang="ru-RU" sz="1200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  <a:p>
            <a:pPr marL="107950" lvl="1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</a:pP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Возросшая инновационная активность и эффективность россиян благодаря широкому использованию мощного инструмента «Футбола инноваций» </a:t>
            </a:r>
            <a:endParaRPr lang="ru-RU" sz="1200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87450" y="3571875"/>
            <a:ext cx="3186113" cy="1585913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900" dirty="0"/>
              <a:t>Открытие новых обширных возможностей для инвалидов и пенсионеров, многие из которых будут вовлечены в проведение </a:t>
            </a:r>
            <a:r>
              <a:rPr lang="en-US" sz="900" dirty="0" err="1"/>
              <a:t>Innoball</a:t>
            </a:r>
            <a:r>
              <a:rPr lang="ru-RU" sz="900" dirty="0"/>
              <a:t> 2014</a:t>
            </a:r>
          </a:p>
          <a:p>
            <a:pPr lvl="0"/>
            <a:endParaRPr lang="ru-RU" sz="900" dirty="0" smtClean="0"/>
          </a:p>
          <a:p>
            <a:pPr lvl="0"/>
            <a:r>
              <a:rPr lang="ru-RU" sz="900" dirty="0" smtClean="0"/>
              <a:t>Возросшая </a:t>
            </a:r>
            <a:r>
              <a:rPr lang="ru-RU" sz="900" dirty="0"/>
              <a:t>гордость россиян за Родину-</a:t>
            </a:r>
            <a:r>
              <a:rPr lang="ru-RU" sz="900" dirty="0" err="1"/>
              <a:t>инноватора</a:t>
            </a:r>
            <a:r>
              <a:rPr lang="ru-RU" sz="900" dirty="0"/>
              <a:t>, организовавшую 1-е </a:t>
            </a:r>
            <a:r>
              <a:rPr lang="ru-RU" sz="900" dirty="0" err="1"/>
              <a:t>Инномпийские</a:t>
            </a:r>
            <a:r>
              <a:rPr lang="ru-RU" sz="900" dirty="0"/>
              <a:t> веб-игры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7DC1E6C2-B5B3-48CC-8B9F-A417B2384085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4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288" y="1773238"/>
            <a:ext cx="8569325" cy="2160587"/>
          </a:xfrm>
          <a:prstGeom prst="roundRect">
            <a:avLst>
              <a:gd name="adj" fmla="val 901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Общая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Информация о 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Проекте</a:t>
            </a:r>
          </a:p>
          <a:p>
            <a:endParaRPr lang="ru-RU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03350" y="1916113"/>
            <a:ext cx="7489825" cy="1944687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/>
                </a:solidFill>
              </a:rPr>
              <a:t>1-е </a:t>
            </a:r>
            <a:r>
              <a:rPr lang="ru-RU" sz="1200" dirty="0" err="1">
                <a:solidFill>
                  <a:schemeClr val="tx2"/>
                </a:solidFill>
              </a:rPr>
              <a:t>Инномпийские</a:t>
            </a:r>
            <a:r>
              <a:rPr lang="ru-RU" sz="1200" dirty="0">
                <a:solidFill>
                  <a:schemeClr val="tx2"/>
                </a:solidFill>
              </a:rPr>
              <a:t> игры проводятся на средства их </a:t>
            </a:r>
            <a:r>
              <a:rPr lang="ru-RU" sz="1200" dirty="0" err="1">
                <a:solidFill>
                  <a:schemeClr val="tx2"/>
                </a:solidFill>
              </a:rPr>
              <a:t>иннициаторов</a:t>
            </a:r>
            <a:r>
              <a:rPr lang="ru-RU" sz="1200" dirty="0">
                <a:solidFill>
                  <a:schemeClr val="tx2"/>
                </a:solidFill>
              </a:rPr>
              <a:t>, российских </a:t>
            </a:r>
            <a:r>
              <a:rPr lang="ru-RU" sz="1200" dirty="0" err="1">
                <a:solidFill>
                  <a:schemeClr val="tx2"/>
                </a:solidFill>
              </a:rPr>
              <a:t>инноваторов</a:t>
            </a:r>
            <a:r>
              <a:rPr lang="ru-RU" sz="1200" dirty="0">
                <a:solidFill>
                  <a:schemeClr val="tx2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solidFill>
                  <a:schemeClr val="tx2"/>
                </a:solidFill>
              </a:rPr>
              <a:t>Инноваторы</a:t>
            </a:r>
            <a:r>
              <a:rPr lang="ru-RU" sz="1200" dirty="0">
                <a:solidFill>
                  <a:schemeClr val="tx2"/>
                </a:solidFill>
              </a:rPr>
              <a:t> и эксперты из многих стран мира уже выразили участие участвовать в играх.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/>
                </a:solidFill>
              </a:rPr>
              <a:t>Ожидается, что 1-е </a:t>
            </a:r>
            <a:r>
              <a:rPr lang="ru-RU" sz="1200" dirty="0" err="1">
                <a:solidFill>
                  <a:schemeClr val="tx2"/>
                </a:solidFill>
              </a:rPr>
              <a:t>Инномопийские</a:t>
            </a:r>
            <a:r>
              <a:rPr lang="ru-RU" sz="1200" dirty="0">
                <a:solidFill>
                  <a:schemeClr val="tx2"/>
                </a:solidFill>
              </a:rPr>
              <a:t> интернет-игры посмотрит более 100 млн. человек.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288" y="4005263"/>
            <a:ext cx="8569325" cy="1079500"/>
          </a:xfrm>
          <a:prstGeom prst="roundRect">
            <a:avLst>
              <a:gd name="adj" fmla="val 1140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Актуальность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16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350" y="4055853"/>
            <a:ext cx="7489825" cy="936625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2"/>
                </a:solidFill>
              </a:rPr>
              <a:t>В России много изобретений и изобретателей, но практически нет предприимчивых </a:t>
            </a:r>
            <a:r>
              <a:rPr lang="ru-RU" sz="1200" b="1" dirty="0" err="1" smtClean="0">
                <a:solidFill>
                  <a:schemeClr val="tx2"/>
                </a:solidFill>
              </a:rPr>
              <a:t>инноваторов</a:t>
            </a:r>
            <a:r>
              <a:rPr lang="ru-RU" sz="1200" b="1" dirty="0" smtClean="0">
                <a:solidFill>
                  <a:schemeClr val="tx2"/>
                </a:solidFill>
              </a:rPr>
              <a:t>, способных превращать прорывные идеи в успешные на рынке продукты и услуги. 1-е </a:t>
            </a:r>
            <a:r>
              <a:rPr lang="ru-RU" sz="1200" b="1" dirty="0" err="1" smtClean="0">
                <a:solidFill>
                  <a:schemeClr val="tx2"/>
                </a:solidFill>
              </a:rPr>
              <a:t>Инномпийские</a:t>
            </a:r>
            <a:r>
              <a:rPr lang="ru-RU" sz="1200" b="1" dirty="0" smtClean="0">
                <a:solidFill>
                  <a:schemeClr val="tx2"/>
                </a:solidFill>
              </a:rPr>
              <a:t> веб-игры значительно повысят число таких людей, в том числе и среди лиц с ограниченными физическими возможностями. В случае же успешного выступления российских </a:t>
            </a:r>
            <a:r>
              <a:rPr lang="ru-RU" sz="1200" b="1" dirty="0" err="1" smtClean="0">
                <a:solidFill>
                  <a:schemeClr val="tx2"/>
                </a:solidFill>
              </a:rPr>
              <a:t>инноваторов</a:t>
            </a:r>
            <a:r>
              <a:rPr lang="ru-RU" sz="1200" b="1" dirty="0" smtClean="0">
                <a:solidFill>
                  <a:schemeClr val="tx2"/>
                </a:solidFill>
              </a:rPr>
              <a:t> на игра, число успешных </a:t>
            </a:r>
            <a:r>
              <a:rPr lang="ru-RU" sz="1200" b="1" dirty="0" err="1" smtClean="0">
                <a:solidFill>
                  <a:schemeClr val="tx2"/>
                </a:solidFill>
              </a:rPr>
              <a:t>инноваторов</a:t>
            </a:r>
            <a:r>
              <a:rPr lang="ru-RU" sz="1200" b="1" dirty="0" smtClean="0">
                <a:solidFill>
                  <a:schemeClr val="tx2"/>
                </a:solidFill>
              </a:rPr>
              <a:t>-предпринимателей в стране резко возрастет сразу и будет продолжать расти в будущем.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5130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288925"/>
          </a:xfrm>
        </p:spPr>
        <p:txBody>
          <a:bodyPr/>
          <a:lstStyle/>
          <a:p>
            <a:pPr algn="l"/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Общие сведения о Проекте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5288" y="1125538"/>
            <a:ext cx="8569325" cy="57467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Место реализации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35150" y="1196975"/>
            <a:ext cx="7058025" cy="431800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10800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Вся Россия</a:t>
            </a: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51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Скругленный прямоугольник 23"/>
          <p:cNvSpPr/>
          <p:nvPr/>
        </p:nvSpPr>
        <p:spPr>
          <a:xfrm>
            <a:off x="395288" y="5157788"/>
            <a:ext cx="4248150" cy="15113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Требуемые для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 ресурсы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В НАЛИЧИИ</a:t>
            </a:r>
          </a:p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16463" y="5157788"/>
            <a:ext cx="4248150" cy="1511300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Требуемые для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 ресурсы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НЕОБХОДИМО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ПРИВЛЕЧЬ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547813" y="5229225"/>
            <a:ext cx="3024187" cy="1368425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108000" lvl="1" eaLnBrk="0" fontAlgn="auto" hangingPunct="0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10 млн. руб.</a:t>
            </a: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867400" y="5229225"/>
            <a:ext cx="3025775" cy="1368425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108000" lvl="1" eaLnBrk="0" fontAlgn="auto" hangingPunct="0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chemeClr val="accent2"/>
              </a:buClr>
              <a:buSzPct val="80000"/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600 тыс. руб. на подготовку команды российских </a:t>
            </a:r>
            <a:r>
              <a:rPr lang="ru-RU" sz="10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инноваторов</a:t>
            </a: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с ограниченными физическими возможностями</a:t>
            </a: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0B7C2F91-BA5A-4357-B5E4-CEF0375A33CA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5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288" y="1125538"/>
            <a:ext cx="8569325" cy="3959225"/>
          </a:xfrm>
          <a:prstGeom prst="roundRect">
            <a:avLst>
              <a:gd name="adj" fmla="val 901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/>
          <a:lstStyle/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Краткий анализ 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рынка 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существующих  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в данной 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области 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решений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(с отсылкой на 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Достоверные</a:t>
            </a:r>
          </a:p>
          <a:p>
            <a:pPr>
              <a:lnSpc>
                <a:spcPct val="80000"/>
              </a:lnSpc>
            </a:pPr>
            <a:r>
              <a:rPr lang="ru-RU" sz="1000" b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источники)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20838" y="1196975"/>
            <a:ext cx="7272337" cy="3816350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107950" lvl="1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</a:pP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Интернет-технологии </a:t>
            </a:r>
            <a:r>
              <a:rPr lang="ru-RU" sz="1200" dirty="0" err="1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Инномпийских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веб-игр </a:t>
            </a:r>
            <a:r>
              <a:rPr lang="en-US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(innompics.com)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и моделирующей игры «Футбол инноваций» </a:t>
            </a:r>
            <a:r>
              <a:rPr lang="en-US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(innoball.com)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являются уникальными российскими </a:t>
            </a:r>
            <a:r>
              <a:rPr lang="ru-RU" sz="1200" dirty="0" err="1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инноваторам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, которые с 2001 г. являются мировым лидером в области выращивания предприимчивых лидеров инноваций на основе другой прорывной инновации – бизнес е-</a:t>
            </a:r>
            <a:r>
              <a:rPr lang="ru-RU" sz="1200" dirty="0" err="1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коучинга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(</a:t>
            </a:r>
            <a:r>
              <a:rPr lang="en-US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1000ventures.com) 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популярного во всем мире.</a:t>
            </a:r>
          </a:p>
          <a:p>
            <a:pPr marL="107950" lvl="1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</a:pP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Достоверные источники для отсылки: мировой интернет о бизнес е-</a:t>
            </a:r>
            <a:r>
              <a:rPr lang="ru-RU" sz="1200" dirty="0" err="1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коучинге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и ведущие веб-анализаторы, такие как </a:t>
            </a:r>
            <a:r>
              <a:rPr lang="en-US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alexa.com</a:t>
            </a:r>
            <a:r>
              <a:rPr lang="ru-RU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 и </a:t>
            </a:r>
            <a:r>
              <a:rPr lang="en-US" sz="1200" dirty="0" smtClean="0">
                <a:solidFill>
                  <a:schemeClr val="tx2"/>
                </a:solidFill>
                <a:ea typeface="Calibri" pitchFamily="34" charset="0"/>
                <a:cs typeface="Calibri" pitchFamily="34" charset="0"/>
              </a:rPr>
              <a:t>Google Analytics</a:t>
            </a:r>
            <a:endParaRPr lang="ru-RU" sz="1200" dirty="0">
              <a:solidFill>
                <a:schemeClr val="tx2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288" y="5229225"/>
            <a:ext cx="8569325" cy="1152525"/>
          </a:xfrm>
          <a:prstGeom prst="roundRect">
            <a:avLst>
              <a:gd name="adj" fmla="val 1140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Преимущества 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предлагаемого </a:t>
            </a:r>
          </a:p>
          <a:p>
            <a:r>
              <a:rPr lang="ru-RU" sz="10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решения</a:t>
            </a: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47813" y="5300663"/>
            <a:ext cx="7345362" cy="1008062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2"/>
                </a:solidFill>
              </a:rPr>
              <a:t>Выгоды для России. </a:t>
            </a:r>
            <a:r>
              <a:rPr lang="ru-RU" sz="1200" i="1" dirty="0">
                <a:solidFill>
                  <a:schemeClr val="tx2"/>
                </a:solidFill>
              </a:rPr>
              <a:t>Внутренние: </a:t>
            </a:r>
            <a:r>
              <a:rPr lang="ru-RU" sz="1200" dirty="0">
                <a:solidFill>
                  <a:schemeClr val="tx2"/>
                </a:solidFill>
              </a:rPr>
              <a:t>Возросшая гордость россиян за Родину-</a:t>
            </a:r>
            <a:r>
              <a:rPr lang="ru-RU" sz="1200" dirty="0" err="1">
                <a:solidFill>
                  <a:schemeClr val="tx2"/>
                </a:solidFill>
              </a:rPr>
              <a:t>инноватора</a:t>
            </a:r>
            <a:r>
              <a:rPr lang="ru-RU" sz="1200" dirty="0">
                <a:solidFill>
                  <a:schemeClr val="tx2"/>
                </a:solidFill>
              </a:rPr>
              <a:t>, организовавшую 1-е </a:t>
            </a:r>
            <a:r>
              <a:rPr lang="ru-RU" sz="1200" dirty="0" err="1">
                <a:solidFill>
                  <a:schemeClr val="tx2"/>
                </a:solidFill>
              </a:rPr>
              <a:t>Инномпийские</a:t>
            </a:r>
            <a:r>
              <a:rPr lang="ru-RU" sz="1200" dirty="0">
                <a:solidFill>
                  <a:schemeClr val="tx2"/>
                </a:solidFill>
              </a:rPr>
              <a:t> веб-игры; Возросшая инновационная активность и эффективность россиян благодаря широкому использованию мощного инструмента «Футбола инноваций»; Открытие новых обширных возможностей для инвалидов и пенсионеров, </a:t>
            </a:r>
            <a:r>
              <a:rPr lang="ru-RU" sz="1200" i="1" dirty="0">
                <a:solidFill>
                  <a:schemeClr val="tx2"/>
                </a:solidFill>
              </a:rPr>
              <a:t>Международные:  </a:t>
            </a:r>
            <a:r>
              <a:rPr lang="ru-RU" sz="1200" dirty="0">
                <a:solidFill>
                  <a:schemeClr val="tx2"/>
                </a:solidFill>
              </a:rPr>
              <a:t>Россия войдет в историю как организатор 1-х </a:t>
            </a:r>
            <a:r>
              <a:rPr lang="ru-RU" sz="1200" dirty="0" err="1">
                <a:solidFill>
                  <a:schemeClr val="tx2"/>
                </a:solidFill>
              </a:rPr>
              <a:t>Инномпийских</a:t>
            </a:r>
            <a:r>
              <a:rPr lang="ru-RU" sz="1200" dirty="0">
                <a:solidFill>
                  <a:schemeClr val="tx2"/>
                </a:solidFill>
              </a:rPr>
              <a:t> веб-игр; Имидж России, как инновационной державы, резко возрастет.</a:t>
            </a:r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6154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288925"/>
          </a:xfrm>
        </p:spPr>
        <p:txBody>
          <a:bodyPr/>
          <a:lstStyle/>
          <a:p>
            <a:pPr algn="l"/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Общие сведения о Проекте</a:t>
            </a:r>
          </a:p>
        </p:txBody>
      </p:sp>
      <p:pic>
        <p:nvPicPr>
          <p:cNvPr id="6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Текст 3"/>
          <p:cNvSpPr txBox="1">
            <a:spLocks/>
          </p:cNvSpPr>
          <p:nvPr/>
        </p:nvSpPr>
        <p:spPr>
          <a:xfrm>
            <a:off x="395288" y="6497638"/>
            <a:ext cx="7054850" cy="360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071BFAB7-1CF3-4A27-8410-6DEE8F812C35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6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288" y="1125538"/>
            <a:ext cx="8569325" cy="1366837"/>
          </a:xfrm>
          <a:prstGeom prst="roundRect">
            <a:avLst>
              <a:gd name="adj" fmla="val 901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Лидер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913" y="1196975"/>
            <a:ext cx="7561262" cy="1223963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marL="108000" lvl="1" fontAlgn="auto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  <a:defRPr/>
            </a:pPr>
            <a:r>
              <a:rPr lang="ru-RU" sz="1200" dirty="0" smtClean="0">
                <a:solidFill>
                  <a:schemeClr val="tx2"/>
                </a:solidFill>
                <a:cs typeface="Tahoma" pitchFamily="34" charset="0"/>
              </a:rPr>
              <a:t>Котельников Вадим Юрьевич</a:t>
            </a:r>
            <a: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ru-RU" sz="1000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Основатель </a:t>
            </a:r>
            <a:r>
              <a:rPr lang="en-US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Innovarsitet.ru, cecsi.ru, emfog.ru, e-muromets.ru, 1000ventures.com, innompics.com. Innoball.com, fun4biz.com</a:t>
            </a:r>
          </a:p>
          <a:p>
            <a:pPr marL="108000" lvl="1" fontAlgn="auto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Опыт работы в 50 странах качестве консультанта ООН по передаче технологий с 1990 по 2004 г.</a:t>
            </a:r>
          </a:p>
          <a:p>
            <a:pPr marL="108000" lvl="1" fontAlgn="auto">
              <a:lnSpc>
                <a:spcPts val="1100"/>
              </a:lnSpc>
              <a:spcBef>
                <a:spcPts val="100"/>
              </a:spcBef>
              <a:spcAft>
                <a:spcPts val="200"/>
              </a:spcAft>
              <a:buClr>
                <a:srgbClr val="3366CC"/>
              </a:buClr>
              <a:buSzPct val="80000"/>
              <a:defRPr/>
            </a:pP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Создатель  вдохновляющего бизнес е-</a:t>
            </a:r>
            <a:r>
              <a:rPr lang="ru-RU" sz="10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коучинга</a:t>
            </a: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 для лидеров инноваций </a:t>
            </a:r>
            <a:r>
              <a:rPr lang="en-US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Ten3 Business e-Coach </a:t>
            </a: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(1000</a:t>
            </a:r>
            <a:r>
              <a:rPr lang="en-US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ventures.com)</a:t>
            </a:r>
            <a:r>
              <a:rPr lang="ru-RU" sz="10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с клиентами в 130 странах. Среди клиентов – как лидеры десятков крупнейших инновационных корпораций мира, так и начинающие предприниматели-</a:t>
            </a:r>
            <a:r>
              <a:rPr lang="ru-RU" sz="10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инноваторы</a:t>
            </a:r>
            <a:endParaRPr lang="ru-RU" sz="1200" dirty="0" smtClean="0">
              <a:solidFill>
                <a:schemeClr val="tx2"/>
              </a:solidFill>
              <a:cs typeface="Tahoma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5288" y="2565400"/>
            <a:ext cx="8569325" cy="3816350"/>
          </a:xfrm>
          <a:prstGeom prst="roundRect">
            <a:avLst>
              <a:gd name="adj" fmla="val 11404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endParaRPr lang="ru-RU" sz="9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Участники </a:t>
            </a:r>
          </a:p>
          <a:p>
            <a:r>
              <a:rPr lang="ru-RU" sz="9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16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331913" y="2636838"/>
            <a:ext cx="7561262" cy="3671887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/>
                </a:solidFill>
              </a:rPr>
              <a:t>Александр Васянин </a:t>
            </a:r>
            <a:r>
              <a:rPr lang="ru-RU" sz="1200" dirty="0" smtClean="0">
                <a:solidFill>
                  <a:schemeClr val="tx2"/>
                </a:solidFill>
              </a:rPr>
              <a:t>(Президент компании </a:t>
            </a:r>
            <a:r>
              <a:rPr lang="ru-RU" sz="1200" dirty="0" err="1">
                <a:solidFill>
                  <a:schemeClr val="tx2"/>
                </a:solidFill>
              </a:rPr>
              <a:t>Фримакс</a:t>
            </a:r>
            <a:r>
              <a:rPr lang="ru-RU" sz="1200" dirty="0">
                <a:solidFill>
                  <a:schemeClr val="tx2"/>
                </a:solidFill>
              </a:rPr>
              <a:t>, сайт </a:t>
            </a:r>
            <a:r>
              <a:rPr lang="ru-RU" sz="1200" dirty="0" smtClean="0">
                <a:solidFill>
                  <a:schemeClr val="tx2"/>
                </a:solidFill>
              </a:rPr>
              <a:t>friemaxx.ru</a:t>
            </a:r>
            <a:r>
              <a:rPr lang="en-US" sz="1200" dirty="0" smtClean="0">
                <a:solidFill>
                  <a:schemeClr val="tx2"/>
                </a:solidFill>
              </a:rPr>
              <a:t>, rvvd.ru</a:t>
            </a:r>
            <a:r>
              <a:rPr lang="ru-RU" sz="1200" dirty="0" smtClean="0">
                <a:solidFill>
                  <a:schemeClr val="tx2"/>
                </a:solidFill>
              </a:rPr>
              <a:t>)</a:t>
            </a:r>
            <a:endParaRPr lang="ru-RU" sz="1200" dirty="0">
              <a:solidFill>
                <a:schemeClr val="tx2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/>
                </a:solidFill>
              </a:rPr>
              <a:t>Светлана Васянина </a:t>
            </a:r>
            <a:r>
              <a:rPr lang="ru-RU" sz="1200" dirty="0" smtClean="0">
                <a:solidFill>
                  <a:schemeClr val="tx2"/>
                </a:solidFill>
              </a:rPr>
              <a:t>(Президент компании </a:t>
            </a:r>
            <a:r>
              <a:rPr lang="ru-RU" sz="1200" dirty="0" err="1">
                <a:solidFill>
                  <a:schemeClr val="tx2"/>
                </a:solidFill>
              </a:rPr>
              <a:t>МаксДиГрупп</a:t>
            </a:r>
            <a:r>
              <a:rPr lang="ru-RU" sz="1200" dirty="0">
                <a:solidFill>
                  <a:schemeClr val="tx2"/>
                </a:solidFill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2"/>
                </a:solidFill>
              </a:rPr>
              <a:t>Владимир </a:t>
            </a:r>
            <a:r>
              <a:rPr lang="ru-RU" sz="1200" dirty="0" err="1">
                <a:solidFill>
                  <a:schemeClr val="tx2"/>
                </a:solidFill>
              </a:rPr>
              <a:t>Палкин</a:t>
            </a:r>
            <a:r>
              <a:rPr lang="ru-RU" sz="1200" dirty="0">
                <a:solidFill>
                  <a:schemeClr val="tx2"/>
                </a:solidFill>
              </a:rPr>
              <a:t> </a:t>
            </a:r>
            <a:r>
              <a:rPr lang="ru-RU" sz="1200" dirty="0" smtClean="0">
                <a:solidFill>
                  <a:schemeClr val="tx2"/>
                </a:solidFill>
              </a:rPr>
              <a:t>(Президент компании </a:t>
            </a:r>
            <a:r>
              <a:rPr lang="ru-RU" sz="1200" dirty="0" err="1" smtClean="0">
                <a:solidFill>
                  <a:schemeClr val="tx2"/>
                </a:solidFill>
              </a:rPr>
              <a:t>Инвестиннопром</a:t>
            </a:r>
            <a:r>
              <a:rPr lang="ru-RU" sz="1200" dirty="0" smtClean="0">
                <a:solidFill>
                  <a:schemeClr val="tx2"/>
                </a:solidFill>
              </a:rPr>
              <a:t>, сайт </a:t>
            </a:r>
            <a:r>
              <a:rPr lang="en-US" sz="1200" dirty="0" smtClean="0">
                <a:solidFill>
                  <a:schemeClr val="tx2"/>
                </a:solidFill>
              </a:rPr>
              <a:t>investinnoprom.ru</a:t>
            </a:r>
            <a:r>
              <a:rPr lang="ru-RU" sz="1200" dirty="0" smtClean="0">
                <a:solidFill>
                  <a:schemeClr val="tx2"/>
                </a:solidFill>
              </a:rPr>
              <a:t>)</a:t>
            </a:r>
            <a:endParaRPr lang="ru-RU" sz="1200" b="1" dirty="0"/>
          </a:p>
        </p:txBody>
      </p:sp>
      <p:sp>
        <p:nvSpPr>
          <p:cNvPr id="7178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288925"/>
          </a:xfrm>
        </p:spPr>
        <p:txBody>
          <a:bodyPr/>
          <a:lstStyle/>
          <a:p>
            <a:pPr algn="l"/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Команда Проекта</a:t>
            </a:r>
          </a:p>
        </p:txBody>
      </p:sp>
      <p:pic>
        <p:nvPicPr>
          <p:cNvPr id="71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Текст 3"/>
          <p:cNvSpPr txBox="1">
            <a:spLocks/>
          </p:cNvSpPr>
          <p:nvPr/>
        </p:nvSpPr>
        <p:spPr>
          <a:xfrm>
            <a:off x="395288" y="6497638"/>
            <a:ext cx="7054850" cy="3603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FF476293-6BCA-407F-9D71-919223048A34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7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«Новый Бизнес»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8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360363"/>
          </a:xfrm>
        </p:spPr>
        <p:txBody>
          <a:bodyPr/>
          <a:lstStyle/>
          <a:p>
            <a:pPr algn="l">
              <a:lnSpc>
                <a:spcPts val="1800"/>
              </a:lnSpc>
            </a:pPr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Соответствие Проекта качественным и количественным критериям АСИ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66713" y="1196975"/>
            <a:ext cx="8453437" cy="1655763"/>
          </a:xfrm>
          <a:prstGeom prst="roundRect">
            <a:avLst>
              <a:gd name="adj" fmla="val 420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Соответствие 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ПЕРВИЧНЫМ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качественным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критериям 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отбора </a:t>
            </a: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47813" y="1196975"/>
            <a:ext cx="7272337" cy="1655763"/>
          </a:xfrm>
          <a:prstGeom prst="roundRect">
            <a:avLst>
              <a:gd name="adj" fmla="val 5741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Наличие Лидера (+3)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cs typeface="Tahoma" pitchFamily="34" charset="0"/>
              </a:rPr>
              <a:t>Вадим Котельников, 1958 г.р., высшее, опыт работы в 50 странах, </a:t>
            </a:r>
            <a:r>
              <a:rPr lang="ru-RU" sz="1000" dirty="0" err="1" smtClean="0">
                <a:solidFill>
                  <a:schemeClr val="tx2"/>
                </a:solidFill>
                <a:cs typeface="Tahoma" pitchFamily="34" charset="0"/>
              </a:rPr>
              <a:t>инноватор</a:t>
            </a:r>
            <a:r>
              <a:rPr lang="ru-RU" sz="1000" dirty="0" smtClean="0">
                <a:solidFill>
                  <a:schemeClr val="tx2"/>
                </a:solidFill>
                <a:cs typeface="Tahoma" pitchFamily="34" charset="0"/>
              </a:rPr>
              <a:t>-предприниматель с клиентами в 130 странах с 2001 г. Реализованные проекты: 1000</a:t>
            </a:r>
            <a:r>
              <a:rPr lang="en-US" sz="1000" dirty="0" smtClean="0">
                <a:solidFill>
                  <a:schemeClr val="tx2"/>
                </a:solidFill>
                <a:cs typeface="Tahoma" pitchFamily="34" charset="0"/>
              </a:rPr>
              <a:t>ventures.com, innovarsity.com, fun4biz.com, innovarsitet.ru, cecsi.ru, emfog.ru, innompics.com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err="1" smtClean="0">
                <a:solidFill>
                  <a:schemeClr val="tx2"/>
                </a:solidFill>
                <a:cs typeface="Tahoma" pitchFamily="34" charset="0"/>
              </a:rPr>
              <a:t>Тиражируемость</a:t>
            </a: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/ масштабируемость </a:t>
            </a: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Проекта </a:t>
            </a: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на Федеральном уровне (+3)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cs typeface="Tahoma" pitchFamily="34" charset="0"/>
              </a:rPr>
              <a:t>Вся Россия</a:t>
            </a:r>
            <a:endParaRPr lang="ru-RU" sz="1000" dirty="0">
              <a:solidFill>
                <a:schemeClr val="tx2"/>
              </a:solidFill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Сформированное представление о форме и инструментах поддержки, необходимой для реализации </a:t>
            </a: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Проекта </a:t>
            </a: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со стороны АСИ (+2)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2"/>
                </a:solidFill>
                <a:cs typeface="Tahoma" pitchFamily="34" charset="0"/>
              </a:rPr>
              <a:t>Собственных средств достаточно для реализации проекта. Просьба к АСИ: спонсировать  в размере 600 000 руб. подготовку и участие в проекте команды российских </a:t>
            </a:r>
            <a:r>
              <a:rPr lang="ru-RU" sz="1000" dirty="0" err="1" smtClean="0">
                <a:solidFill>
                  <a:schemeClr val="tx2"/>
                </a:solidFill>
                <a:cs typeface="Tahoma" pitchFamily="34" charset="0"/>
              </a:rPr>
              <a:t>инноваторов</a:t>
            </a:r>
            <a:r>
              <a:rPr lang="ru-RU" sz="1000" dirty="0" smtClean="0">
                <a:solidFill>
                  <a:schemeClr val="tx2"/>
                </a:solidFill>
                <a:cs typeface="Tahoma" pitchFamily="34" charset="0"/>
              </a:rPr>
              <a:t> с ограниченными физическими возможностями. Их успешное выступление на Играх воодушевило бы и открыло бы совершенно новые возможности  в области интернет-предпринимательства для многих россиян с ограниченными физическими возможностями</a:t>
            </a:r>
            <a:endParaRPr lang="ru-RU" sz="1000" dirty="0">
              <a:solidFill>
                <a:schemeClr val="tx2"/>
              </a:solidFill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66713" y="2924175"/>
            <a:ext cx="8453437" cy="2305050"/>
          </a:xfrm>
          <a:prstGeom prst="roundRect">
            <a:avLst>
              <a:gd name="adj" fmla="val 336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Соответствие 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ВТОРИЧНЫМ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качественным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критериям </a:t>
            </a:r>
          </a:p>
          <a:p>
            <a:pPr marL="0" lvl="1"/>
            <a:r>
              <a:rPr lang="ru-RU" sz="10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отбора </a:t>
            </a: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1000" b="1">
              <a:solidFill>
                <a:srgbClr val="17375E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547813" y="2924175"/>
            <a:ext cx="7200900" cy="2305050"/>
          </a:xfrm>
          <a:prstGeom prst="roundRect">
            <a:avLst>
              <a:gd name="adj" fmla="val 3275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Готовность </a:t>
            </a:r>
            <a:r>
              <a:rPr lang="ru-RU" sz="14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проекта </a:t>
            </a:r>
            <a:r>
              <a:rPr lang="ru-RU" sz="14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(+0.5</a:t>
            </a:r>
            <a:r>
              <a:rPr lang="ru-RU" sz="14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Есть работающие прототипы сайтов проекта (</a:t>
            </a:r>
            <a:r>
              <a:rPr lang="en-US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innompics.com, innoball.com, fun4biz.com, innovarsitet.ru). </a:t>
            </a: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В подготовительных работах и тестировании принимают участие </a:t>
            </a:r>
            <a:r>
              <a:rPr lang="ru-RU" sz="1100" dirty="0" err="1" smtClean="0">
                <a:solidFill>
                  <a:schemeClr val="tx2"/>
                </a:solidFill>
                <a:latin typeface="+mj-lt"/>
                <a:cs typeface="Tahoma" pitchFamily="34" charset="0"/>
              </a:rPr>
              <a:t>инноваторы</a:t>
            </a: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 из 70 стран.</a:t>
            </a:r>
            <a:endParaRPr lang="ru-RU" sz="1100" dirty="0">
              <a:solidFill>
                <a:schemeClr val="tx2"/>
              </a:solidFill>
              <a:latin typeface="+mj-lt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Социальный эффект (присутствует</a:t>
            </a:r>
            <a:r>
              <a:rPr lang="ru-RU" sz="14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)</a:t>
            </a:r>
            <a:endParaRPr lang="ru-RU" sz="1400" dirty="0">
              <a:solidFill>
                <a:schemeClr val="tx2"/>
              </a:solidFill>
              <a:latin typeface="+mj-lt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Открытие принципиально новых возможностей для включения в активную, интересную, развивающую и приносящую материальный доход жизнь интернет-предпринимателей и дистанционно-удаленных экспертов для сотен тысяч людей с ограниченными физическими возможностями и пенсионеров.</a:t>
            </a:r>
            <a:endParaRPr lang="ru-RU" sz="1100" dirty="0">
              <a:solidFill>
                <a:schemeClr val="tx2"/>
              </a:solidFill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2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323850" y="5373688"/>
            <a:ext cx="8569325" cy="1368425"/>
          </a:xfrm>
          <a:prstGeom prst="roundRect">
            <a:avLst>
              <a:gd name="adj" fmla="val 336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r>
              <a:rPr 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Соответствие </a:t>
            </a:r>
          </a:p>
          <a:p>
            <a:pPr marL="0" lvl="1"/>
            <a:r>
              <a:rPr 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КОЛИЧЕСТВЕННЫМ</a:t>
            </a:r>
          </a:p>
          <a:p>
            <a:pPr marL="0" lvl="1"/>
            <a:r>
              <a:rPr 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качественным</a:t>
            </a:r>
          </a:p>
          <a:p>
            <a:pPr marL="0" lvl="1"/>
            <a:r>
              <a:rPr 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критериям </a:t>
            </a:r>
          </a:p>
          <a:p>
            <a:pPr marL="0" lvl="1"/>
            <a:r>
              <a:rPr lang="ru-RU" sz="9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отбора </a:t>
            </a: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/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9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900" b="1">
              <a:solidFill>
                <a:srgbClr val="17375E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547813" y="5373688"/>
            <a:ext cx="7272337" cy="1295400"/>
          </a:xfrm>
          <a:prstGeom prst="roundRect">
            <a:avLst>
              <a:gd name="adj" fmla="val 3275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Доля населения, охватываемая Проектом (+0.5</a:t>
            </a:r>
            <a:r>
              <a:rPr lang="ru-RU" sz="11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Выгоды от проекта получит не менее 5% населения России</a:t>
            </a:r>
            <a:endParaRPr lang="ru-RU" sz="1100" dirty="0">
              <a:solidFill>
                <a:schemeClr val="tx2"/>
              </a:solidFill>
              <a:latin typeface="+mj-lt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Доля целевой группы, охватываемой Проектом (+0.5</a:t>
            </a:r>
            <a:r>
              <a:rPr lang="ru-RU" sz="11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Не менее 10% российских молодых предпринимателей-</a:t>
            </a:r>
            <a:r>
              <a:rPr lang="ru-RU" sz="1100" dirty="0" err="1" smtClean="0">
                <a:solidFill>
                  <a:schemeClr val="tx2"/>
                </a:solidFill>
                <a:latin typeface="+mj-lt"/>
                <a:cs typeface="Tahoma" pitchFamily="34" charset="0"/>
              </a:rPr>
              <a:t>инноваторов</a:t>
            </a: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 получат различные выгоды от проекта</a:t>
            </a:r>
            <a:endParaRPr lang="ru-RU" sz="1100" dirty="0">
              <a:solidFill>
                <a:schemeClr val="tx2"/>
              </a:solidFill>
              <a:latin typeface="+mj-lt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Сроки наступления ожидаемого социального эффекта (+0.5</a:t>
            </a:r>
            <a:r>
              <a:rPr lang="ru-RU" sz="1100" b="1" dirty="0">
                <a:solidFill>
                  <a:schemeClr val="tx2"/>
                </a:solidFill>
                <a:latin typeface="+mj-lt"/>
                <a:cs typeface="Tahoma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2"/>
                </a:solidFill>
                <a:latin typeface="+mj-lt"/>
                <a:cs typeface="Tahoma" pitchFamily="34" charset="0"/>
              </a:rPr>
              <a:t>12 месяцев</a:t>
            </a:r>
            <a:endParaRPr lang="ru-RU" sz="1100" dirty="0">
              <a:solidFill>
                <a:schemeClr val="tx2"/>
              </a:solidFill>
              <a:latin typeface="+mj-lt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D87B4329-4FCB-41DF-8319-D36C9437EDCD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8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222" name="Заголовок 1"/>
          <p:cNvSpPr>
            <a:spLocks noGrp="1"/>
          </p:cNvSpPr>
          <p:nvPr>
            <p:ph type="title"/>
          </p:nvPr>
        </p:nvSpPr>
        <p:spPr>
          <a:xfrm>
            <a:off x="1620838" y="765175"/>
            <a:ext cx="6983412" cy="360363"/>
          </a:xfrm>
        </p:spPr>
        <p:txBody>
          <a:bodyPr/>
          <a:lstStyle/>
          <a:p>
            <a:pPr algn="l">
              <a:lnSpc>
                <a:spcPts val="1800"/>
              </a:lnSpc>
            </a:pPr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Маркетинговый план Проекта</a:t>
            </a:r>
          </a:p>
        </p:txBody>
      </p:sp>
      <p:sp>
        <p:nvSpPr>
          <p:cNvPr id="23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кругленный прямоугольник 21"/>
          <p:cNvSpPr/>
          <p:nvPr/>
        </p:nvSpPr>
        <p:spPr>
          <a:xfrm>
            <a:off x="366713" y="1196975"/>
            <a:ext cx="8453437" cy="5111750"/>
          </a:xfrm>
          <a:prstGeom prst="roundRect">
            <a:avLst>
              <a:gd name="adj" fmla="val 420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8313" y="1268413"/>
            <a:ext cx="8280400" cy="4897437"/>
          </a:xfrm>
          <a:prstGeom prst="roundRect">
            <a:avLst>
              <a:gd name="adj" fmla="val 3275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Следует указать (желательно  обозначить этапы выполнения Проекта):</a:t>
            </a: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</a:pP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Цель 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Проекта: Радикально улучшить имидж России в мире и внутри страны, как инновационной державы и дать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инноваторам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в руки мощный, эффективный и быстродействующий механизм превращения прорывных идей и изобретений в успешные продукты и услуги.</a:t>
            </a: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Целевая 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аудитория: молодые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инноваторы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, включая людей с ограниченными физическими возможностями, бизнес-консультанты, лидеры интернет-сообщества, лидеры корпораций,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венчсурные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инвесторы,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хедхантеры</a:t>
            </a: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Преимущества реализации Проекта (преимущества и особенности предоставляемых в рамках Проекта социальных услуг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): лучше жизнь и новые возможности в области интернет-предпринимательства для тысяч российских людей с ограниченными физическими возможностями</a:t>
            </a: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Позиционирование Проекта (основано на преимуществах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): Первые и главные в мире всемирные интернет-игры среди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инноваторов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– людей меняющих мир к лучшему</a:t>
            </a: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Маркетинговая тактика (указать список инструментов, </a:t>
            </a:r>
            <a:r>
              <a:rPr lang="ru-RU" sz="1200" dirty="0">
                <a:solidFill>
                  <a:srgbClr val="17375E"/>
                </a:solidFill>
              </a:rPr>
              <a:t>подробно представив детали, относящиеся к инструментарию маркетинга и конкретным мероприятиям, </a:t>
            </a: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который предполагается использовать для привлечения целевой  аудитории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). Синергия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краудсорсинга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и маркетинга – в выборе логотипа и талисмана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Инномпийских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игр и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Innoball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2014 будут приглашены участвовать люди со всего мира. Интеграция с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крупнейшми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социальными сетями, особенно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Facebook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. Послы доброй воли, Эстафета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инномпийского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 огня. Призы для зрителей – победителей конкурсов предпринимательского творчества, в </a:t>
            </a:r>
            <a:r>
              <a:rPr lang="ru-RU" sz="1200" dirty="0" err="1" smtClean="0">
                <a:solidFill>
                  <a:srgbClr val="17375E"/>
                </a:solidFill>
                <a:cs typeface="Tahoma" pitchFamily="34" charset="0"/>
              </a:rPr>
              <a:t>т.ч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. и в рамках "Футбола инноваций" Более подробно маркетинговая стратегия описана здесь: </a:t>
            </a:r>
            <a:r>
              <a:rPr lang="en-US" sz="1200" dirty="0" smtClean="0">
                <a:solidFill>
                  <a:srgbClr val="17375E"/>
                </a:solidFill>
                <a:cs typeface="Tahoma" pitchFamily="34" charset="0"/>
              </a:rPr>
              <a:t>http://innovarsitet.ru/products/innoball_2104_biz_strategy_devt_if.html</a:t>
            </a: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r>
              <a:rPr lang="ru-RU" sz="1200" dirty="0">
                <a:solidFill>
                  <a:srgbClr val="17375E"/>
                </a:solidFill>
                <a:cs typeface="Tahoma" pitchFamily="34" charset="0"/>
              </a:rPr>
              <a:t>Маркетинговый бюджет (з</a:t>
            </a:r>
            <a:r>
              <a:rPr lang="ru-RU" sz="1200" dirty="0">
                <a:solidFill>
                  <a:srgbClr val="17375E"/>
                </a:solidFill>
              </a:rPr>
              <a:t>апланированные мероприятия и работы связаны с затратами, которые добавляются к общему бюджету, необходимому для достижения целей</a:t>
            </a:r>
            <a:r>
              <a:rPr lang="ru-RU" sz="1200" dirty="0" smtClean="0">
                <a:solidFill>
                  <a:srgbClr val="17375E"/>
                </a:solidFill>
                <a:cs typeface="Tahoma" pitchFamily="34" charset="0"/>
              </a:rPr>
              <a:t>): собственные средства и инструменты интернет-маркетинга, основанные на собственных сайтах, ежедневно посещаемых более чем 50 000 человек</a:t>
            </a:r>
            <a:endParaRPr lang="ru-RU" sz="1200" dirty="0">
              <a:solidFill>
                <a:srgbClr val="17375E"/>
              </a:solidFill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900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pPr marL="0" lvl="1">
              <a:lnSpc>
                <a:spcPts val="1100"/>
              </a:lnSpc>
              <a:spcBef>
                <a:spcPts val="100"/>
              </a:spcBef>
              <a:spcAft>
                <a:spcPts val="100"/>
              </a:spcAft>
              <a:buClr>
                <a:srgbClr val="3366CC"/>
              </a:buClr>
              <a:buSzPct val="80000"/>
              <a:buFontTx/>
              <a:buAutoNum type="arabicPeriod"/>
            </a:pPr>
            <a:endParaRPr lang="ru-RU" sz="900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Текст 3"/>
          <p:cNvSpPr txBox="1">
            <a:spLocks/>
          </p:cNvSpPr>
          <p:nvPr/>
        </p:nvSpPr>
        <p:spPr bwMode="auto">
          <a:xfrm>
            <a:off x="1476375" y="260350"/>
            <a:ext cx="7343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endParaRPr lang="ru-RU" sz="10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350" y="6356350"/>
            <a:ext cx="298450" cy="365125"/>
          </a:xfrm>
        </p:spPr>
        <p:txBody>
          <a:bodyPr/>
          <a:lstStyle/>
          <a:p>
            <a:pPr>
              <a:defRPr/>
            </a:pPr>
            <a:fld id="{366E3F00-6B72-4A44-91F0-52ABBDEB152F}" type="slidenum">
              <a:rPr lang="ru-RU" sz="1000" b="1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>
                <a:defRPr/>
              </a:pPr>
              <a:t>9</a:t>
            </a:fld>
            <a:endParaRPr lang="ru-RU" sz="1000" b="1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288" y="620713"/>
            <a:ext cx="82804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 txBox="1">
            <a:spLocks/>
          </p:cNvSpPr>
          <p:nvPr/>
        </p:nvSpPr>
        <p:spPr>
          <a:xfrm>
            <a:off x="379413" y="6381750"/>
            <a:ext cx="7054850" cy="360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Направление «Социальные Проекты»</a:t>
            </a:r>
          </a:p>
          <a:p>
            <a:pPr>
              <a:lnSpc>
                <a:spcPts val="1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7F7F7F"/>
                </a:solidFill>
                <a:latin typeface="Tahoma" pitchFamily="34" charset="0"/>
                <a:cs typeface="Tahoma" pitchFamily="34" charset="0"/>
              </a:rPr>
              <a:t>Первичная экспертиза Проекта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6" name="Заголовок 1"/>
          <p:cNvSpPr>
            <a:spLocks noGrp="1"/>
          </p:cNvSpPr>
          <p:nvPr>
            <p:ph type="title"/>
          </p:nvPr>
        </p:nvSpPr>
        <p:spPr>
          <a:xfrm>
            <a:off x="1620838" y="692150"/>
            <a:ext cx="6983412" cy="288925"/>
          </a:xfrm>
        </p:spPr>
        <p:txBody>
          <a:bodyPr/>
          <a:lstStyle/>
          <a:p>
            <a:pPr algn="l"/>
            <a:r>
              <a:rPr lang="ru-RU" sz="180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Финансово-Экономические показатели Проекта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288" y="1052513"/>
            <a:ext cx="4248150" cy="504825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Общая стоимость 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endParaRPr lang="ru-RU" sz="8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92275" y="1125538"/>
            <a:ext cx="2879725" cy="358775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indent="1588" fontAlgn="auto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200" kern="0" dirty="0" smtClean="0">
                <a:solidFill>
                  <a:schemeClr val="tx2"/>
                </a:solidFill>
              </a:rPr>
              <a:t>10 600 000 руб.</a:t>
            </a:r>
            <a:endParaRPr lang="ru-RU" sz="1200" kern="0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850" y="2205038"/>
            <a:ext cx="4392613" cy="4103687"/>
          </a:xfrm>
          <a:prstGeom prst="roundRect">
            <a:avLst>
              <a:gd name="adj" fmla="val 7261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/>
          <a:lstStyle/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Предполагаемые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источники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финансирования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Инвестиционного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(структура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Финансирования)</a:t>
            </a:r>
          </a:p>
          <a:p>
            <a:endParaRPr lang="ru-RU" sz="800" b="1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76375" y="2276475"/>
            <a:ext cx="3179763" cy="3889375"/>
          </a:xfrm>
          <a:prstGeom prst="roundRect">
            <a:avLst>
              <a:gd name="adj" fmla="val 511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r>
              <a:rPr lang="ru-RU" sz="1200" dirty="0" smtClean="0">
                <a:solidFill>
                  <a:schemeClr val="tx2"/>
                </a:solidFill>
                <a:cs typeface="Tahoma" pitchFamily="34" charset="0"/>
              </a:rPr>
              <a:t>Собственные средства</a:t>
            </a:r>
            <a:endParaRPr lang="ru-RU" sz="1200" dirty="0">
              <a:solidFill>
                <a:schemeClr val="tx2"/>
              </a:solidFill>
              <a:cs typeface="Tahoma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59338" y="1052513"/>
            <a:ext cx="4105275" cy="5256212"/>
          </a:xfrm>
          <a:prstGeom prst="roundRect">
            <a:avLst>
              <a:gd name="adj" fmla="val 5116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/>
          <a:lstStyle/>
          <a:p>
            <a:endParaRPr lang="ru-RU" sz="8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8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8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800" b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Обоснование </a:t>
            </a:r>
          </a:p>
          <a:p>
            <a:r>
              <a:rPr lang="ru-RU" sz="800" b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Экономической/</a:t>
            </a:r>
          </a:p>
          <a:p>
            <a:r>
              <a:rPr lang="ru-RU" sz="800" b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БЮДЖЕТНОЙ</a:t>
            </a:r>
          </a:p>
          <a:p>
            <a:r>
              <a:rPr lang="ru-RU" sz="800" b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Эффективности</a:t>
            </a:r>
          </a:p>
          <a:p>
            <a:r>
              <a:rPr lang="ru-RU" sz="800" b="1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</a:t>
            </a:r>
          </a:p>
          <a:p>
            <a:r>
              <a:rPr lang="ru-RU" sz="800" b="1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Не применимо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в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отношении 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д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анного 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проекта.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Проект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ф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инансируется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из собственных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редств.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Дополнительные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редства от АСИ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ребуются для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ого, чтобы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дать 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возможность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ринять участие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в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проекте 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команде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людей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 ограниченными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ф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изическими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возможностями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 таким образом</a:t>
            </a:r>
          </a:p>
          <a:p>
            <a:r>
              <a:rPr lang="ru-RU" sz="900" dirty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о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ткрыть им 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Новый мир</a:t>
            </a:r>
          </a:p>
          <a:p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Интернет-</a:t>
            </a:r>
          </a:p>
          <a:p>
            <a:r>
              <a:rPr lang="ru-RU" sz="900" dirty="0" err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п</a:t>
            </a:r>
            <a:r>
              <a:rPr lang="ru-RU" sz="900" dirty="0" err="1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редпринима</a:t>
            </a:r>
            <a:r>
              <a:rPr lang="ru-RU" sz="900" dirty="0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-</a:t>
            </a:r>
          </a:p>
          <a:p>
            <a:r>
              <a:rPr lang="ru-RU" sz="900" dirty="0" err="1" smtClean="0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тельства</a:t>
            </a:r>
            <a:endParaRPr lang="ru-RU" sz="800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800" b="1" dirty="0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  <a:p>
            <a:endParaRPr lang="ru-RU" sz="8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ru-RU" sz="8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5963" y="1125538"/>
            <a:ext cx="3097212" cy="5111750"/>
          </a:xfrm>
          <a:prstGeom prst="roundRect">
            <a:avLst>
              <a:gd name="adj" fmla="val 3983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Clr>
                <a:srgbClr val="3366CC"/>
              </a:buClr>
              <a:defRPr/>
            </a:pPr>
            <a:endParaRPr lang="ru-RU" sz="10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Текст 3"/>
          <p:cNvSpPr txBox="1">
            <a:spLocks/>
          </p:cNvSpPr>
          <p:nvPr/>
        </p:nvSpPr>
        <p:spPr>
          <a:xfrm>
            <a:off x="1620838" y="188913"/>
            <a:ext cx="7054850" cy="431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2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Меморандум</a:t>
            </a:r>
          </a:p>
          <a:p>
            <a:pPr marL="0" lvl="1">
              <a:spcBef>
                <a:spcPct val="20000"/>
              </a:spcBef>
              <a:buClr>
                <a:srgbClr val="3366CC"/>
              </a:buClr>
              <a:buFont typeface="Arial" charset="0"/>
              <a:buNone/>
            </a:pPr>
            <a:r>
              <a:rPr lang="ru-RU" sz="1000">
                <a:solidFill>
                  <a:srgbClr val="3973AD"/>
                </a:solidFill>
                <a:latin typeface="Tahoma" pitchFamily="34" charset="0"/>
                <a:cs typeface="Tahoma" pitchFamily="34" charset="0"/>
              </a:rPr>
              <a:t>Реализация Проекта «Название Проекта»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ru-RU" sz="100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713"/>
            <a:ext cx="12954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Скругленный прямоугольник 32"/>
          <p:cNvSpPr/>
          <p:nvPr/>
        </p:nvSpPr>
        <p:spPr>
          <a:xfrm>
            <a:off x="395288" y="1628775"/>
            <a:ext cx="4248150" cy="503238"/>
          </a:xfrm>
          <a:prstGeom prst="roundRect">
            <a:avLst>
              <a:gd name="adj" fmla="val 13425"/>
            </a:avLst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Доля собственных </a:t>
            </a:r>
          </a:p>
          <a:p>
            <a:r>
              <a:rPr lang="ru-RU" sz="800" b="1">
                <a:solidFill>
                  <a:srgbClr val="17375E"/>
                </a:solidFill>
                <a:latin typeface="Tahoma" pitchFamily="34" charset="0"/>
                <a:cs typeface="Tahoma" pitchFamily="34" charset="0"/>
              </a:rPr>
              <a:t>средств</a:t>
            </a:r>
          </a:p>
          <a:p>
            <a:endParaRPr lang="ru-RU" sz="800" b="1">
              <a:solidFill>
                <a:srgbClr val="17375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19250" y="1628775"/>
            <a:ext cx="3024188" cy="431800"/>
          </a:xfrm>
          <a:prstGeom prst="roundRect">
            <a:avLst>
              <a:gd name="adj" fmla="val 7006"/>
            </a:avLst>
          </a:prstGeom>
          <a:solidFill>
            <a:srgbClr val="F8FAFE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lvl="1" indent="1588" fontAlgn="auto">
              <a:lnSpc>
                <a:spcPts val="1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000" kern="0" dirty="0" smtClean="0">
                <a:solidFill>
                  <a:schemeClr val="tx2"/>
                </a:solidFill>
              </a:rPr>
              <a:t>10 000 000 руб. (94%)</a:t>
            </a:r>
            <a:endParaRPr lang="ru-RU" sz="1000" kern="0" dirty="0">
              <a:solidFill>
                <a:schemeClr val="tx2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867400" y="1196975"/>
          <a:ext cx="2898775" cy="5054919"/>
        </p:xfrm>
        <a:graphic>
          <a:graphicData uri="http://schemas.openxmlformats.org/drawingml/2006/table">
            <a:tbl>
              <a:tblPr/>
              <a:tblGrid>
                <a:gridCol w="1873250"/>
                <a:gridCol w="1025525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Показатели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Значение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Сумма инвестиционных затрат, руб.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Сумма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Дополнительные вложения на пополнение оборотных средств, руб.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Сумма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Точка безубыточности, руб. в мес.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Сумма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Срок  окупаемости проекта (Payback Period),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PP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Количество месяцев/лет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Доходов на вложенный капитал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Значение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Чистый денежный поток (сальдо денежного потока за расчетный период) (Net Value ),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NV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, руб.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Сумма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Чистый дисконтированный денежный поток (накопленный дисконтированный эффект за расчетный период) (Net Present Value ),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NPV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, руб.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Сумма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Ставка дисконтирования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В процентах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Внутренняя норма доходности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 (Internal Rate of Return), 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IRR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В процентах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1397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Срок выхода на точку безубыточности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Количество месяцев/лет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047fe7a88f1af82f34adfed9c2dec8cf8adb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6320</TotalTime>
  <Words>2035</Words>
  <Application>Microsoft Office PowerPoint</Application>
  <PresentationFormat>Экран (4:3)</PresentationFormat>
  <Paragraphs>672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Arial</vt:lpstr>
      <vt:lpstr>Tahoma</vt:lpstr>
      <vt:lpstr>Wingdings</vt:lpstr>
      <vt:lpstr>Тема Office</vt:lpstr>
      <vt:lpstr>Реализации Проекта «1-е Инномпийские веб-игры INNOBALL 2014»</vt:lpstr>
      <vt:lpstr>Содержание </vt:lpstr>
      <vt:lpstr>Краткое резюме Проекта</vt:lpstr>
      <vt:lpstr>Общие сведения о Проекте</vt:lpstr>
      <vt:lpstr>Общие сведения о Проекте</vt:lpstr>
      <vt:lpstr>Команда Проекта</vt:lpstr>
      <vt:lpstr>Соответствие Проекта качественным и количественным критериям АСИ</vt:lpstr>
      <vt:lpstr>Маркетинговый план Проекта</vt:lpstr>
      <vt:lpstr>Финансово-Экономические показатели Проекта</vt:lpstr>
      <vt:lpstr>Финансово-Экономические показатели Проекта</vt:lpstr>
      <vt:lpstr>План-график реализации Проекта</vt:lpstr>
      <vt:lpstr>SWOT-анализ Проекта</vt:lpstr>
      <vt:lpstr>Обоснование поддержки/сопровождения Проекта Агентством стратегических инициатив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Vadim</cp:lastModifiedBy>
  <cp:revision>410</cp:revision>
  <cp:lastPrinted>2011-09-15T08:05:49Z</cp:lastPrinted>
  <dcterms:modified xsi:type="dcterms:W3CDTF">2013-02-15T21:06:40Z</dcterms:modified>
</cp:coreProperties>
</file>